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08" r:id="rId5"/>
    <p:sldMasterId id="2147483720" r:id="rId6"/>
    <p:sldMasterId id="2147483745" r:id="rId7"/>
  </p:sldMasterIdLst>
  <p:notesMasterIdLst>
    <p:notesMasterId r:id="rId37"/>
  </p:notesMasterIdLst>
  <p:sldIdLst>
    <p:sldId id="4390" r:id="rId8"/>
    <p:sldId id="4376" r:id="rId9"/>
    <p:sldId id="4122" r:id="rId10"/>
    <p:sldId id="3958" r:id="rId11"/>
    <p:sldId id="4325" r:id="rId12"/>
    <p:sldId id="3793" r:id="rId13"/>
    <p:sldId id="4287" r:id="rId14"/>
    <p:sldId id="4380" r:id="rId15"/>
    <p:sldId id="4399" r:id="rId16"/>
    <p:sldId id="4275" r:id="rId17"/>
    <p:sldId id="3994" r:id="rId18"/>
    <p:sldId id="257" r:id="rId19"/>
    <p:sldId id="4288" r:id="rId20"/>
    <p:sldId id="4394" r:id="rId21"/>
    <p:sldId id="4026" r:id="rId22"/>
    <p:sldId id="3780" r:id="rId23"/>
    <p:sldId id="3826" r:id="rId24"/>
    <p:sldId id="3830" r:id="rId25"/>
    <p:sldId id="4292" r:id="rId26"/>
    <p:sldId id="4293" r:id="rId27"/>
    <p:sldId id="4294" r:id="rId28"/>
    <p:sldId id="4149" r:id="rId29"/>
    <p:sldId id="4068" r:id="rId30"/>
    <p:sldId id="4144" r:id="rId31"/>
    <p:sldId id="4135" r:id="rId32"/>
    <p:sldId id="4237" r:id="rId33"/>
    <p:sldId id="4038" r:id="rId34"/>
    <p:sldId id="4150" r:id="rId35"/>
    <p:sldId id="415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B6A3"/>
    <a:srgbClr val="FBB84F"/>
    <a:srgbClr val="ED7D30"/>
    <a:srgbClr val="001F5F"/>
    <a:srgbClr val="ADD8E6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F3B888-A089-4E50-8C13-AF9B8C597E58}" v="1" dt="2024-09-17T20:31:29.8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249" autoAdjust="0"/>
  </p:normalViewPr>
  <p:slideViewPr>
    <p:cSldViewPr snapToGrid="0" snapToObjects="1">
      <p:cViewPr varScale="1">
        <p:scale>
          <a:sx n="71" d="100"/>
          <a:sy n="71" d="100"/>
        </p:scale>
        <p:origin x="1090" y="43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viewProps" Target="view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10AB8-F08F-1D46-BEE0-0531705D12FE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4D5A2-BF05-1D4C-AF84-736935566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05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DDC76D-2269-4DE0-B678-715B442BD5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589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1-1A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4D5A2-BF05-1D4C-AF84-736935566D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27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1-1A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4D5A2-BF05-1D4C-AF84-736935566D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08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1-1B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4D5A2-BF05-1D4C-AF84-736935566D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09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554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1735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baseline="0" dirty="0"/>
              <a:t>1-1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145C78-038A-1547-A87B-4423779F73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1983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511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0712CF3-E26A-4AC6-973D-B772AF83308B}" type="slidenum">
              <a:rPr lang="en-US">
                <a:solidFill>
                  <a:srgbClr val="000000"/>
                </a:solidFill>
                <a:latin typeface="Chalkboard"/>
                <a:ea typeface="ＭＳ Ｐゴシック" pitchFamily="34" charset="-128"/>
              </a:rPr>
              <a:pPr defTabSz="96511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dirty="0">
              <a:solidFill>
                <a:srgbClr val="000000"/>
              </a:solidFill>
              <a:latin typeface="Chalkboard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3274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4D5A2-BF05-1D4C-AF84-736935566D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95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1-3A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4D5A2-BF05-1D4C-AF84-736935566D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35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strike="noStrik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130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9055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strike="noStrik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496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strike="noStrik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480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1-ED-5</a:t>
            </a: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Key implication: moving to a higher-EC county at a younger age during childhood increases children’s earnings in adulthood</a:t>
            </a: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endParaRPr lang="en-US" sz="1200" dirty="0">
              <a:solidFill>
                <a:srgbClr val="000000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  <a:p>
            <a:endParaRPr lang="en-US" strike="no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82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1060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/>
              <a:t>1-6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721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365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32104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8337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1-ED-6A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068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1-ED-6B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60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5654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602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511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712CF3-E26A-4AC6-973D-B772AF83308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lkboard"/>
                <a:ea typeface="ＭＳ Ｐゴシック" pitchFamily="34" charset="-128"/>
                <a:cs typeface="+mn-cs"/>
              </a:rPr>
              <a:pPr marL="0" marR="0" lvl="0" indent="0" algn="r" defTabSz="96511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alkboard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275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strike="noStrik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949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873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050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strike="noStrik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2-ED-2</a:t>
            </a:r>
          </a:p>
        </p:txBody>
      </p:sp>
    </p:spTree>
    <p:extLst>
      <p:ext uri="{BB962C8B-B14F-4D97-AF65-F5344CB8AC3E}">
        <p14:creationId xmlns:p14="http://schemas.microsoft.com/office/powerpoint/2010/main" val="927807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220D9-26EF-5C4F-BAA1-79481E8EC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3FC90C-376A-7F42-8AA5-F08185D19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6683D-5077-A44D-8EFD-AA745106D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62DA9-D99E-A44D-AC53-C6ADD29DD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A17F1-F776-3E43-BFCE-01680D3B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53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CF1D3-01DB-5B42-8CD1-B94AAD0E8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1E205-4E73-1542-A384-D10519401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7A460-86B9-BB4D-AFC3-588798930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2BBF8-5A3F-A748-A27F-664DC96F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234CF-7D9A-3341-8829-636B11EDA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4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43B5B9-7A77-8840-BD47-946C999632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9F0637-E0F9-C141-92F2-F8788323A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1AE42-3A08-EC4A-BA6B-2D2FBB436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36C66-6287-E040-97AF-416EA4138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0EECD-E3E0-6F4D-BDEF-9207204D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84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AF6D3-7D0E-4A68-98B0-65BED9F5D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F28074-3E31-41E1-BF1B-CB8B13E9E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4DD42-474B-4947-9FBC-9E5EC7E48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6D32-8C9A-4AE2-A4D6-41187B6D9B8D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384DB-DA50-448E-9A38-75D1217FD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A7737-D573-443D-BF53-0E575D51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0BE1-5F30-4C32-AD1E-0B9EC02F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256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4EFE2-BC21-4635-B1EF-F6A2F7F7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BB32C-03EC-4CF4-9D26-885CB46CC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7975E-E740-401E-BEF1-1AC2D8185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6D32-8C9A-4AE2-A4D6-41187B6D9B8D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9D194-7CFB-450E-B731-E8A9332C1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FF252-BD93-4461-BA7C-1659BC752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0BE1-5F30-4C32-AD1E-0B9EC02F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99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E207A-1EE0-49F0-BD3B-A7E4274C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0306-79EB-4A79-AE37-A8B84CBF4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2606B-9BB0-44E3-9BFA-7282469B3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6D32-8C9A-4AE2-A4D6-41187B6D9B8D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E36CB-863A-491C-BEB2-5FE0CB55F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A9CED-89FD-4FA6-98FB-483D6483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0BE1-5F30-4C32-AD1E-0B9EC02F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91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D076-F43F-4448-9EF2-0EA02A41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C0738-8B93-452D-AD04-114F48C6E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02254-3737-4910-8314-3EB21DCEC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F7FC3-F22D-45FC-BA72-15F7B04B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6D32-8C9A-4AE2-A4D6-41187B6D9B8D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5149F-1918-414E-8BB8-9FF020025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BFEE1-04C4-42FC-8BED-7A5C6FBE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0BE1-5F30-4C32-AD1E-0B9EC02F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89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2044-6566-4AEB-BA16-7971DA9C8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814C8-CC92-4951-AB55-6155AAA47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3C3E1D-364E-4EA4-9553-DE177D590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BFEA37-9EE2-4AE5-A33B-B7374C5A5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06E3-D40A-4E78-ACF4-1113227C3B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6524C9-C856-4B34-AC90-E9C8928F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6D32-8C9A-4AE2-A4D6-41187B6D9B8D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592B87-4E78-4790-9966-655726ABB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900FE2-A9D2-4B96-9351-15AF56C5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0BE1-5F30-4C32-AD1E-0B9EC02F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959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8C6E-0C95-485C-8775-E3064F6C6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B8B9F-9618-4EB9-B4CF-2D0C022A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6D32-8C9A-4AE2-A4D6-41187B6D9B8D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63F46-17FA-4865-A313-491054B3A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244B9-5B62-40EE-8F6A-2C39A1BCF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0BE1-5F30-4C32-AD1E-0B9EC02F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13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DEE43-57EE-4B8B-8627-B9B2F40E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6D32-8C9A-4AE2-A4D6-41187B6D9B8D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25EB0B-C4F4-4749-8889-440B37442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8CF6C-6338-4064-BDE5-70A97F36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0BE1-5F30-4C32-AD1E-0B9EC02F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2849-EE27-47E5-B337-6B4DD494E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5D6D6-3BEE-4903-8517-55FC164B5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57694-A707-45AD-AD70-0E79A5B19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C4309-3FE0-44CA-9A2E-0CF0EA90A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6D32-8C9A-4AE2-A4D6-41187B6D9B8D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77CCB4-9B4B-4DBF-A691-0456ADBE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11948-2ED9-46A1-90C2-00D4F0980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0BE1-5F30-4C32-AD1E-0B9EC02F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49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E1B6-68F6-7443-98EB-D658C12FB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DCBB9-E49B-904E-9716-9757B1189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78255-D017-2248-B275-ACC3131DD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75E1D-C519-7C4B-BEE0-7B5BA7B03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05ACE-BEC4-AD44-92B0-44EE36F9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39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BEEB-1471-4DAC-B055-E3EEACBD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7287B9-9BF3-4500-94FD-872DC2832F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74348-2F94-41C9-B7D5-A07ED00F7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173AC-3B29-482C-B88D-6CC3353EB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6D32-8C9A-4AE2-A4D6-41187B6D9B8D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03C43-18DC-47BD-9494-3D512D4A0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C0B33-6307-4A31-A5BD-D0A667D99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0BE1-5F30-4C32-AD1E-0B9EC02F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2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8F604-B5BD-466D-B095-D101F079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3AA32E-37BC-4E4D-9C28-2A1595EF1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8FE5-1EA7-4C95-BD8C-A731777D9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6D32-8C9A-4AE2-A4D6-41187B6D9B8D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99888-7668-42E2-B70E-60CF04D9B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9F0DA-FB85-471C-A900-F12BC8A6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0BE1-5F30-4C32-AD1E-0B9EC02F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24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18921F-E2B1-447D-995E-AD4DF5BA2E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54867C-2ED9-4A23-BA24-0E41BCA4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D6A5E-840A-4F02-AD6A-40608B431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6D32-8C9A-4AE2-A4D6-41187B6D9B8D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ABED6-4426-4CA7-9FCA-BE0EF8D0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CA972-96F6-42F1-BC46-C60EE9C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0BE1-5F30-4C32-AD1E-0B9EC02F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999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2E732-F396-C94E-A243-DBAFA95C7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4169D8-698E-7B46-98B3-9A757FC34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AE85C-8A51-F246-B6C2-876D95847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9FC24-59E3-E140-8E02-A7751106374E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A8946-617E-BE47-BBC9-18F63F732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9A59A-F6AC-AC45-B5B9-E1A8CEF08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D7473-567D-C945-88C3-5B0897611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59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77854-0C94-3B48-A50D-332C6AA17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10AD6-6E9C-B343-BC81-BF84629C9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A3973-DC85-F54E-BA69-442670A0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9FC24-59E3-E140-8E02-A7751106374E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2624B-5515-2745-B3B0-F4FF853FF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B291B-DFC9-B343-92D5-82737136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D7473-567D-C945-88C3-5B0897611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767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AE1C6-8EEF-EC41-8FAF-F6794FE18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C02A1-526D-B942-A640-6155BD1C6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D72CF-B7A4-5D45-8364-D0D75A12D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9FC24-59E3-E140-8E02-A7751106374E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BC8F1-9A83-6C4F-A77B-5CB9CF5C1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55B14-0C04-A441-8B28-2E084D59B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D7473-567D-C945-88C3-5B0897611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114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01DF4-57A9-6B4F-8402-BCBA1C12E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0045B-D389-D648-A459-6267661DA5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E941F-C713-3246-9EB2-B9E5B57FB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7A43E-C4F5-F54C-B4D2-1437FE883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9FC24-59E3-E140-8E02-A7751106374E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46D56-6892-2E4B-95A8-1C1392748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3073-60B2-6344-85D4-F770FEA7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D7473-567D-C945-88C3-5B0897611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734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5689B-0825-A04F-8FB7-08E9FBBD3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6DCF5-B92E-0544-9FAF-5878ACCE0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70230-7173-5945-AAF9-AB27F006D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C10FD2-F318-4E40-A690-DBCF3B322F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6C5E37-DD9E-1F44-945C-F8C1317B36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932444-B12C-BE40-AB98-85ED12506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9FC24-59E3-E140-8E02-A7751106374E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4D055C-31B6-DD44-AB11-52F7B093A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E09337-8C7F-2E4E-A2FE-B6548B646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D7473-567D-C945-88C3-5B0897611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481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BBD8-9F7D-BE42-9A59-F847B3F46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D9CBB9-BD06-DD43-8CD4-5D864C790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9FC24-59E3-E140-8E02-A7751106374E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CA5A0-6077-8A47-8E6F-2549AD79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17EB-EF0E-2847-B8BB-21C82EC99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D7473-567D-C945-88C3-5B0897611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564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D984CB-358C-9B42-9436-D6F5BC5E7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9FC24-59E3-E140-8E02-A7751106374E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BC695D-2D84-4C41-AEB1-583F8D92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2DFCC-1EE4-DC47-881F-B4F44A359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D7473-567D-C945-88C3-5B0897611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92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88E9-3E95-EF4D-A0E0-F21A3FB12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93BA4-1DB0-6B4D-86E3-073ACEC90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F3196-A74D-5B4F-B836-3689A4B3E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44837-000A-194A-8805-EEF0EA60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2C2D2-77BF-BD48-B35C-D427FBAD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370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F276E-507A-754E-87F5-BCF52C47B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3AFFE-63FD-AA47-AD0D-DFA3A5840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5670B-4424-7341-ADC8-27CB60E50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1B6AF5-19C6-BD48-9374-B9AEAE70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9FC24-59E3-E140-8E02-A7751106374E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9BC71-C69C-7B4A-AF6F-7066CA52E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5E3581-F94B-E84A-BC61-410DC9AE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D7473-567D-C945-88C3-5B0897611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181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ACADF-6E56-DD44-8AF9-93280338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181722-064A-0A4E-B950-02BFA7692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513E3-57DA-8043-82D5-EB0C63F19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F66BB-A4BE-0043-BBF7-99E89665A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9FC24-59E3-E140-8E02-A7751106374E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5B431-676E-5B48-87DF-1282C2F4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4832E-041E-6B4F-A689-75CA44559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D7473-567D-C945-88C3-5B0897611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327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09C70-F8E8-2840-B5E0-7B09682C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92AB6-0D13-D149-9C5E-955BA3CCE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146B4-6699-6A48-8650-56353F2C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9FC24-59E3-E140-8E02-A7751106374E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A1D42-67E8-2F4B-8302-22C0576B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2E7B2-F08C-5643-A869-02B9C9773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D7473-567D-C945-88C3-5B0897611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159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6E3207-BE51-8F4D-AED7-E894B8EEE6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53E908-3801-4045-9D80-9B3E0F090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76C66-24FF-7144-B18A-DECC4BC3D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9FC24-59E3-E140-8E02-A7751106374E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DEB94-63E7-E44F-A945-B1CBCF032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C9908-F2DC-EC4E-9925-6515887BE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D7473-567D-C945-88C3-5B0897611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944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99CE-C504-4689-8C5F-EECF9CEF9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573E3F-9D05-46E1-AFBA-4D280830A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083" indent="0" algn="ctr">
              <a:buNone/>
              <a:defRPr sz="2000"/>
            </a:lvl2pPr>
            <a:lvl3pPr marL="914173" indent="0" algn="ctr">
              <a:buNone/>
              <a:defRPr sz="1900"/>
            </a:lvl3pPr>
            <a:lvl4pPr marL="1371260" indent="0" algn="ctr">
              <a:buNone/>
              <a:defRPr sz="1600"/>
            </a:lvl4pPr>
            <a:lvl5pPr marL="1828346" indent="0" algn="ctr">
              <a:buNone/>
              <a:defRPr sz="1600"/>
            </a:lvl5pPr>
            <a:lvl6pPr marL="2285438" indent="0" algn="ctr">
              <a:buNone/>
              <a:defRPr sz="1600"/>
            </a:lvl6pPr>
            <a:lvl7pPr marL="2742518" indent="0" algn="ctr">
              <a:buNone/>
              <a:defRPr sz="1600"/>
            </a:lvl7pPr>
            <a:lvl8pPr marL="3199600" indent="0" algn="ctr">
              <a:buNone/>
              <a:defRPr sz="1600"/>
            </a:lvl8pPr>
            <a:lvl9pPr marL="36566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07607-80E4-4360-88F7-F0306B76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AFA4-F657-4F3B-8E85-2A7FB1293A28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837DD-1CE1-4AD4-A3F3-812A6A338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8F586-C65A-4DA6-8E4D-FE28C54E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72550-8FBA-4857-AA0D-56537483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315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60BB6-D398-4F1B-B391-F60C0F7E1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53E51-28A0-46FB-8488-6FF0DEC31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F5DB3-76A8-4443-B955-9D143ACA1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AFA4-F657-4F3B-8E85-2A7FB1293A28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D9D39-2810-4488-9595-6004888F6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7934F-5EE8-43A4-A6B4-63C300AD5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72550-8FBA-4857-AA0D-56537483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846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9A69D-2B84-4C71-AB66-EC1A65B62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5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305AD-A12B-4A0C-9327-AB34D54D2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08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1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2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3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5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6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97869-80F4-473E-8ADD-52610BDC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AFA4-F657-4F3B-8E85-2A7FB1293A28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00631-569F-4D22-8F95-98BD1011E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27D4F-2A6B-4570-94DF-0424A8A0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72550-8FBA-4857-AA0D-56537483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830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2FFB-78D7-4C28-9F83-A8104BF4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36E4D-2FD0-477F-86CD-DE3E693F2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B70A6-AF25-4899-8A3F-411AEBC5F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50A23-9383-44F6-95C9-EDEED9608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AFA4-F657-4F3B-8E85-2A7FB1293A28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EAFC4-7C27-4BD9-8471-B3C9765D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D139D-CC85-4A7E-8B1D-82E2D55CA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72550-8FBA-4857-AA0D-56537483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244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E4DC-C349-4012-A35E-AC141056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5C5EF-8277-43FE-91BF-6BA5ABBC7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3" indent="0">
              <a:buNone/>
              <a:defRPr sz="2000" b="1"/>
            </a:lvl2pPr>
            <a:lvl3pPr marL="914173" indent="0">
              <a:buNone/>
              <a:defRPr sz="1900" b="1"/>
            </a:lvl3pPr>
            <a:lvl4pPr marL="1371260" indent="0">
              <a:buNone/>
              <a:defRPr sz="1600" b="1"/>
            </a:lvl4pPr>
            <a:lvl5pPr marL="1828346" indent="0">
              <a:buNone/>
              <a:defRPr sz="1600" b="1"/>
            </a:lvl5pPr>
            <a:lvl6pPr marL="2285438" indent="0">
              <a:buNone/>
              <a:defRPr sz="1600" b="1"/>
            </a:lvl6pPr>
            <a:lvl7pPr marL="2742518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8AD1F-F3B6-467B-B3E5-51E5A87EA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C16773-FAEF-42D6-84F8-7C682F1568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3" indent="0">
              <a:buNone/>
              <a:defRPr sz="2000" b="1"/>
            </a:lvl2pPr>
            <a:lvl3pPr marL="914173" indent="0">
              <a:buNone/>
              <a:defRPr sz="1900" b="1"/>
            </a:lvl3pPr>
            <a:lvl4pPr marL="1371260" indent="0">
              <a:buNone/>
              <a:defRPr sz="1600" b="1"/>
            </a:lvl4pPr>
            <a:lvl5pPr marL="1828346" indent="0">
              <a:buNone/>
              <a:defRPr sz="1600" b="1"/>
            </a:lvl5pPr>
            <a:lvl6pPr marL="2285438" indent="0">
              <a:buNone/>
              <a:defRPr sz="1600" b="1"/>
            </a:lvl6pPr>
            <a:lvl7pPr marL="2742518" indent="0">
              <a:buNone/>
              <a:defRPr sz="1600" b="1"/>
            </a:lvl7pPr>
            <a:lvl8pPr marL="3199600" indent="0">
              <a:buNone/>
              <a:defRPr sz="1600" b="1"/>
            </a:lvl8pPr>
            <a:lvl9pPr marL="365668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D41B01-9EDF-4448-9DD4-821D50D50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A4871E-0776-496D-BC19-3B97CC17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AFA4-F657-4F3B-8E85-2A7FB1293A28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1894D6-4CB7-4D55-A51B-4046283DF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76C6F9-DDAC-49E5-99E4-7C594B68F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72550-8FBA-4857-AA0D-56537483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9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12E70-646F-42D7-A72E-73641E2BB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BD9208-2C2D-45A4-B89F-A0D0031B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AFA4-F657-4F3B-8E85-2A7FB1293A28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4E006-2570-433A-8756-C719CDC9F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0839E-9BDF-4662-878F-5E2A987C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72550-8FBA-4857-AA0D-56537483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8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E60C1-8768-1040-A25A-9625CF028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5B38D-4B1F-484E-8854-2D685103D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1D8C9-DB4B-B34E-941A-DC8CB43EC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58213-E746-0848-8959-B903E881B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89AD9-8F24-9B44-9095-5C7302A1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8C2F7-563F-C441-8240-0564F508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99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8564FC-DCE5-4DF6-8B32-A622B79C2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AFA4-F657-4F3B-8E85-2A7FB1293A28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877B38-390A-4010-999C-FEAE39CDF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D41D2-DC3F-4525-B1BE-823BB6C0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72550-8FBA-4857-AA0D-56537483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28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D36-D4DD-4907-A022-BB4C56E2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AA3EC-A4F3-44E1-B64D-B252DBBE9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073E7-2C6B-4858-96DC-373D1FB5B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83" indent="0">
              <a:buNone/>
              <a:defRPr sz="1500"/>
            </a:lvl2pPr>
            <a:lvl3pPr marL="914173" indent="0">
              <a:buNone/>
              <a:defRPr sz="1200"/>
            </a:lvl3pPr>
            <a:lvl4pPr marL="1371260" indent="0">
              <a:buNone/>
              <a:defRPr sz="1100"/>
            </a:lvl4pPr>
            <a:lvl5pPr marL="1828346" indent="0">
              <a:buNone/>
              <a:defRPr sz="1100"/>
            </a:lvl5pPr>
            <a:lvl6pPr marL="2285438" indent="0">
              <a:buNone/>
              <a:defRPr sz="1100"/>
            </a:lvl6pPr>
            <a:lvl7pPr marL="2742518" indent="0">
              <a:buNone/>
              <a:defRPr sz="1100"/>
            </a:lvl7pPr>
            <a:lvl8pPr marL="3199600" indent="0">
              <a:buNone/>
              <a:defRPr sz="1100"/>
            </a:lvl8pPr>
            <a:lvl9pPr marL="3656683" indent="0"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426F8-4604-4CE5-ABF3-9DC77A915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AFA4-F657-4F3B-8E85-2A7FB1293A28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89C79E-70D3-4C9C-AF81-2A796C9E1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18B84-FF36-4A3B-BC3E-E6A4A3146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72550-8FBA-4857-AA0D-56537483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65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A14F8-440C-481C-BCF4-6287F8990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550BC-85F6-4707-B8CC-B5A42B9170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083" indent="0">
              <a:buNone/>
              <a:defRPr sz="2800"/>
            </a:lvl2pPr>
            <a:lvl3pPr marL="914173" indent="0">
              <a:buNone/>
              <a:defRPr sz="2400"/>
            </a:lvl3pPr>
            <a:lvl4pPr marL="1371260" indent="0">
              <a:buNone/>
              <a:defRPr sz="2000"/>
            </a:lvl4pPr>
            <a:lvl5pPr marL="1828346" indent="0">
              <a:buNone/>
              <a:defRPr sz="2000"/>
            </a:lvl5pPr>
            <a:lvl6pPr marL="2285438" indent="0">
              <a:buNone/>
              <a:defRPr sz="2000"/>
            </a:lvl6pPr>
            <a:lvl7pPr marL="2742518" indent="0">
              <a:buNone/>
              <a:defRPr sz="2000"/>
            </a:lvl7pPr>
            <a:lvl8pPr marL="3199600" indent="0">
              <a:buNone/>
              <a:defRPr sz="2000"/>
            </a:lvl8pPr>
            <a:lvl9pPr marL="365668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A554DC-78E3-4963-B506-A82569167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83" indent="0">
              <a:buNone/>
              <a:defRPr sz="1500"/>
            </a:lvl2pPr>
            <a:lvl3pPr marL="914173" indent="0">
              <a:buNone/>
              <a:defRPr sz="1200"/>
            </a:lvl3pPr>
            <a:lvl4pPr marL="1371260" indent="0">
              <a:buNone/>
              <a:defRPr sz="1100"/>
            </a:lvl4pPr>
            <a:lvl5pPr marL="1828346" indent="0">
              <a:buNone/>
              <a:defRPr sz="1100"/>
            </a:lvl5pPr>
            <a:lvl6pPr marL="2285438" indent="0">
              <a:buNone/>
              <a:defRPr sz="1100"/>
            </a:lvl6pPr>
            <a:lvl7pPr marL="2742518" indent="0">
              <a:buNone/>
              <a:defRPr sz="1100"/>
            </a:lvl7pPr>
            <a:lvl8pPr marL="3199600" indent="0">
              <a:buNone/>
              <a:defRPr sz="1100"/>
            </a:lvl8pPr>
            <a:lvl9pPr marL="3656683" indent="0"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98BC2-9738-4CC1-8F4D-C50E9A669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AFA4-F657-4F3B-8E85-2A7FB1293A28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B7B66-F513-4650-B6D4-405A0B40D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85554-55D7-4865-835D-BAE880F92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72550-8FBA-4857-AA0D-56537483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326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9EB3-97B5-41DA-84F4-5C2869CF8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F814D4-8F8F-4B0F-ACFA-918A279CC1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6660F-648D-4A55-BED0-96CC7160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AFA4-F657-4F3B-8E85-2A7FB1293A28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373E4-8CB9-447E-A289-8B5C0234D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2F1BD-C33C-419C-85DB-184DF1D5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72550-8FBA-4857-AA0D-56537483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49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D4AD8C-57F6-4B07-B646-CB79793BEB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38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574134-B847-4330-99F7-955372BD1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38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005F1-0154-4D3F-8143-351D75C7F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AFA4-F657-4F3B-8E85-2A7FB1293A28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54D77-B377-40DB-A18E-46C68615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77AAF-2264-44F5-A9FB-B068D7501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72550-8FBA-4857-AA0D-56537483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52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DA1F-206C-F645-B5F3-5B5B8DAF7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FEDE8-C47F-BF46-9EF9-AF381406A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9363F-0381-9E45-8F16-7DFD4FE24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EC50D-EA8F-9D4E-AD13-3A9A688ED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92F16-C2C7-E34B-9AAC-9E952A36A2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3A38DE-DABA-374A-A15E-F9F76EDC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D63BC4-56E3-934F-A009-4E3E3DBF2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B6BF93-E15A-B242-9449-9C675684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56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755D8-0994-274F-B388-EB69CA251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784BC5-94E3-5D47-9DB2-F9EC13B02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F2132-B10C-3340-9647-4E67DD78E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9C546-7B2A-3A48-9FD6-DF4EE1D2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31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B286B8-8F0C-DA4E-A6C8-5B5538807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6D21AA-D8FB-0D42-B534-8902DF454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14C6F-77EF-D74D-91AD-A9C4D843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9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C005-2C24-D14E-831F-730ED968A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7F4CB-DB95-1E46-BA04-472D3BAA8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ECAE7-14C2-CB4C-A2C9-623E15E25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44038-5A46-9345-B12A-FAD2AFDCD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20BDE-DD6C-624F-B4CE-BD368CF3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66BB6-3CCF-C44B-88EE-29FBC5902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58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9C947-0EC0-6949-96E0-CFDB061FE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EEFFA7-2639-2B44-8EA7-92C53917DA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0CEC6-7BD0-184D-AA56-B7EE2D040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7A35B-CC3F-C546-8A24-87C5EA5B7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C7877-D3B3-3646-89AB-AF99047DD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87B78-8DEC-1141-B53F-2FE70D251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8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870288-EFA3-1042-B404-1B2F8EA9A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8A3E2-6D4F-FA40-8A86-813CBF4D3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07337-459B-EB4F-8103-73FC2BE7F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F2589-0C0E-CE49-A479-05EB4E7012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9DAD4-7509-BA44-BB52-839A7CA63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96A5BC-F535-419C-A0AE-7A274B2B3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0AD9F-B74B-4509-962C-CC6C52033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332EA-EEE7-4F3C-AC0C-CBAFCE864A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86D32-8C9A-4AE2-A4D6-41187B6D9B8D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1B51D-E129-4CDB-977F-C2D3C78872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21231-0FD5-47FC-A18D-CD721AC06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B0BE1-5F30-4C32-AD1E-0B9EC02F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3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F9AF73-4732-7742-8781-CDC287E7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DD8C2-A9E3-8640-9150-67B54FA07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AE3D3-E583-C247-A2BC-BE3D00840D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9FC24-59E3-E140-8E02-A7751106374E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7449B-A66E-6E4F-85EA-DFA4EC69E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16AA0-DC82-CB44-A638-F745A222E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D7473-567D-C945-88C3-5B0897611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09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2C41C7-2B86-4514-AC99-AD8DDB5C5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20" tIns="45718" rIns="91420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91616-299C-453C-9E7B-BDE8F77F0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20" tIns="45718" rIns="91420" bIns="45718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2F8FA-642C-49D1-B3DD-D1E1836647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20" tIns="45718" rIns="91420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DAFA4-F657-4F3B-8E85-2A7FB1293A28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7A9B2-7EAB-479C-B43B-8F52D3FB7F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20" tIns="45718" rIns="91420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84A57-FF10-48E0-9EB1-709186CE1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20" tIns="45718" rIns="91420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72550-8FBA-4857-AA0D-56537483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59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defTabSz="91417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6" indent="-228546" algn="l" defTabSz="9141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38" indent="-228546" algn="l" defTabSz="9141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8" indent="-228546" algn="l" defTabSz="9141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6" algn="l" defTabSz="9141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3" indent="-228546" algn="l" defTabSz="9141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3" indent="-228546" algn="l" defTabSz="9141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60" indent="-228546" algn="l" defTabSz="9141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6" indent="-228546" algn="l" defTabSz="9141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38" indent="-228546" algn="l" defTabSz="91417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3" algn="l" defTabSz="91417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3" algn="l" defTabSz="91417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60" algn="l" defTabSz="91417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6" algn="l" defTabSz="91417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38" algn="l" defTabSz="91417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8" algn="l" defTabSz="91417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3" algn="l" defTabSz="91417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climbing a mountain&#10;&#10;Description automatically generated with medium confidence">
            <a:extLst>
              <a:ext uri="{FF2B5EF4-FFF2-40B4-BE49-F238E27FC236}">
                <a16:creationId xmlns:a16="http://schemas.microsoft.com/office/drawing/2014/main" id="{C6B9E859-97E1-4F61-A82D-8D5F5B60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06"/>
          <a:stretch/>
        </p:blipFill>
        <p:spPr>
          <a:xfrm>
            <a:off x="0" y="0"/>
            <a:ext cx="12192001" cy="6861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EC4EA2-48EA-418C-AE12-6FDDE0F96F00}"/>
              </a:ext>
            </a:extLst>
          </p:cNvPr>
          <p:cNvSpPr/>
          <p:nvPr/>
        </p:nvSpPr>
        <p:spPr>
          <a:xfrm>
            <a:off x="4962939" y="4080325"/>
            <a:ext cx="7298110" cy="2777675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350" tIns="45718" rIns="91350" bIns="45718" rtlCol="0" anchor="ctr"/>
          <a:lstStyle/>
          <a:p>
            <a:pPr marL="0" marR="0" lvl="0" indent="0" algn="ctr" defTabSz="9133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ucida Sans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E625FA-128E-4679-B4B5-A594CC5BBCD4}"/>
              </a:ext>
            </a:extLst>
          </p:cNvPr>
          <p:cNvSpPr/>
          <p:nvPr/>
        </p:nvSpPr>
        <p:spPr>
          <a:xfrm>
            <a:off x="3651729" y="4080325"/>
            <a:ext cx="8566035" cy="2862318"/>
          </a:xfrm>
          <a:prstGeom prst="rect">
            <a:avLst/>
          </a:prstGeom>
          <a:noFill/>
          <a:effectLst/>
        </p:spPr>
        <p:txBody>
          <a:bodyPr wrap="square" lIns="91306" tIns="45718" rIns="91306" bIns="45718" anchor="ctr">
            <a:spAutoFit/>
          </a:bodyPr>
          <a:lstStyle/>
          <a:p>
            <a:pPr marL="0" marR="0" lvl="0" indent="0" algn="r" defTabSz="9141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B9A8"/>
                </a:solidFill>
                <a:effectLst/>
                <a:uLnTx/>
                <a:uFillTx/>
                <a:latin typeface="Lucida Sans"/>
                <a:ea typeface="ＭＳ Ｐゴシック" pitchFamily="34" charset="-128"/>
                <a:cs typeface="+mn-cs"/>
              </a:rPr>
              <a:t>Social Capital and Economic Mobility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33B9A8"/>
              </a:solidFill>
              <a:effectLst/>
              <a:uLnTx/>
              <a:uFillTx/>
              <a:latin typeface="Lucida Sans"/>
              <a:ea typeface="ＭＳ Ｐゴシック" pitchFamily="34" charset="-128"/>
              <a:cs typeface="+mn-cs"/>
            </a:endParaRPr>
          </a:p>
          <a:p>
            <a:pPr marL="0" marR="0" lvl="0" indent="0" algn="r" defTabSz="9133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ＭＳ Ｐゴシック" pitchFamily="34" charset="-128"/>
              <a:cs typeface="+mn-cs"/>
            </a:endParaRPr>
          </a:p>
          <a:p>
            <a:pPr marL="0" marR="0" lvl="0" indent="0" algn="r" defTabSz="9133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+mn-cs"/>
              </a:rPr>
              <a:t>Raj Chetty*,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Matthew Jackson*, Theresa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Kuchler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*, Johannes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Stroebel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</a:p>
          <a:p>
            <a:pPr marL="0" marR="0" lvl="0" indent="0" algn="r" defTabSz="9133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Nathan Hendren, Robert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Fluegge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Sara Gong, Federico González,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Armelle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Grondin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Matthew Jacob, Drew Johnston, Martin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Koenen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Eduardo Laguna-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Muggenburg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Florian Mudekereza, Tom Rutter,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Nicolaj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Thor, Wilbur Townsend, Ruby Zhang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Mike Bailey, Pablo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Barberá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Monica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Bhole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Nils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Wernerfelt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33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33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624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B336284-6D5D-74F1-E484-EB8728A27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35" y="267362"/>
            <a:ext cx="10813129" cy="67546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C22235-F253-404E-B364-3E90481C6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645" y="98085"/>
            <a:ext cx="113122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anose="020B0604020202020204" pitchFamily="34" charset="0"/>
              </a:rPr>
              <a:t>Mean Friend SES Rank vs. Own SES Rank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D34D5F-057F-3AF3-87DF-4172CC4A1364}"/>
              </a:ext>
            </a:extLst>
          </p:cNvPr>
          <p:cNvSpPr txBox="1"/>
          <p:nvPr/>
        </p:nvSpPr>
        <p:spPr>
          <a:xfrm>
            <a:off x="6592529" y="5412658"/>
            <a:ext cx="4306529" cy="3834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90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159073-EB05-82AB-E574-2522029D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5176"/>
            <a:ext cx="10817635" cy="67574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C22235-F253-404E-B364-3E90481C6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645" y="98085"/>
            <a:ext cx="113122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anose="020B0604020202020204" pitchFamily="34" charset="0"/>
              </a:rPr>
              <a:t>Mean Friend SES Rank vs. Own SES Rank</a:t>
            </a:r>
          </a:p>
        </p:txBody>
      </p:sp>
    </p:spTree>
    <p:extLst>
      <p:ext uri="{BB962C8B-B14F-4D97-AF65-F5344CB8AC3E}">
        <p14:creationId xmlns:p14="http://schemas.microsoft.com/office/powerpoint/2010/main" val="1553869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3DB9BD-B7C5-CBE6-B27A-F4DA07D90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27" y="533033"/>
            <a:ext cx="10119946" cy="63249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092406-537D-9A54-3967-2245EDD96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49" y="108117"/>
            <a:ext cx="1214487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anose="020B0604020202020204" pitchFamily="34" charset="0"/>
              </a:rPr>
              <a:t>Homophily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anose="020B0604020202020204" pitchFamily="34" charset="0"/>
              </a:rPr>
              <a:t> by SES in Facebook Data vs. Add Health Survey Data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anose="020B0604020202020204" pitchFamily="34" charset="0"/>
              </a:rPr>
              <a:t>Mean Parents Rank of Five Best Friends in High School vs. Own Parents’ Rank</a:t>
            </a:r>
          </a:p>
        </p:txBody>
      </p:sp>
    </p:spTree>
    <p:extLst>
      <p:ext uri="{BB962C8B-B14F-4D97-AF65-F5344CB8AC3E}">
        <p14:creationId xmlns:p14="http://schemas.microsoft.com/office/powerpoint/2010/main" val="2711595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493" y="1219135"/>
            <a:ext cx="10522807" cy="5410200"/>
          </a:xfrm>
        </p:spPr>
        <p:txBody>
          <a:bodyPr>
            <a:noAutofit/>
          </a:bodyPr>
          <a:lstStyle/>
          <a:p>
            <a:pPr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 data have sufficiently large samples to allow us to disaggregate across subgroups (ZIP codes, high schools, colleges, etc.)</a:t>
            </a: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Summarize the degree to which low-SES people in a given group are connected to high-SES people using the following statistic:</a:t>
            </a: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EC nationally = 0.78: </a:t>
            </a:r>
            <a:r>
              <a:rPr lang="en-US" sz="2000" b="1" dirty="0">
                <a:solidFill>
                  <a:srgbClr val="39B6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22% under-representation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high-SES friends relative to random-friending benchmark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926F4-0168-ED47-9A7E-2CFCE38F4E27}"/>
              </a:ext>
            </a:extLst>
          </p:cNvPr>
          <p:cNvSpPr txBox="1"/>
          <p:nvPr/>
        </p:nvSpPr>
        <p:spPr>
          <a:xfrm>
            <a:off x="192096" y="91936"/>
            <a:ext cx="11807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anose="020B0604020202020204" pitchFamily="34" charset="0"/>
              </a:rPr>
              <a:t>Measuring Economic Connectedness Across Subgroups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31B564-A2C3-7240-85A5-C919818487BC}"/>
                  </a:ext>
                </a:extLst>
              </p:cNvPr>
              <p:cNvSpPr txBox="1"/>
              <p:nvPr/>
            </p:nvSpPr>
            <p:spPr>
              <a:xfrm>
                <a:off x="2797154" y="3763149"/>
                <a:ext cx="6242285" cy="641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𝐸𝐶</m:t>
                      </m:r>
                      <m:r>
                        <a:rPr kumimoji="0" lang="en-US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friends</m:t>
                          </m:r>
                          <m:r>
                            <m:rPr>
                              <m:nor/>
                            </m:rP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with</m:t>
                          </m:r>
                          <m:r>
                            <m:rPr>
                              <m:nor/>
                            </m:rP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above</m:t>
                          </m:r>
                          <m:r>
                            <m:rPr>
                              <m:nor/>
                            </m:rPr>
                            <a:rPr kumimoji="0" lang="en-US" sz="2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median</m:t>
                          </m:r>
                          <m:r>
                            <m:rPr>
                              <m:nor/>
                            </m:rP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0" lang="en-US" sz="22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friends</m:t>
                          </m:r>
                        </m:den>
                      </m:f>
                      <m:r>
                        <a:rPr kumimoji="0" lang="en-US" sz="2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/</m:t>
                      </m:r>
                      <m:f>
                        <m:fPr>
                          <m:ctrlP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31B564-A2C3-7240-85A5-C91981848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154" y="3763149"/>
                <a:ext cx="6242285" cy="641394"/>
              </a:xfrm>
              <a:prstGeom prst="rect">
                <a:avLst/>
              </a:prstGeom>
              <a:blipFill>
                <a:blip r:embed="rId3"/>
                <a:stretch>
                  <a:fillRect r="-2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247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093E1C-9AFC-AF96-F429-F891F176A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2"/>
          <a:stretch/>
        </p:blipFill>
        <p:spPr>
          <a:xfrm>
            <a:off x="608402" y="338923"/>
            <a:ext cx="10975195" cy="65190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6087A9-9A3D-C34E-8295-32B9A3177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645" y="98085"/>
            <a:ext cx="113122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anose="020B0604020202020204" pitchFamily="34" charset="0"/>
              </a:rPr>
              <a:t>Economic Connectedness vs Share Above Poverty Line, by County</a:t>
            </a:r>
          </a:p>
        </p:txBody>
      </p:sp>
    </p:spTree>
    <p:extLst>
      <p:ext uri="{BB962C8B-B14F-4D97-AF65-F5344CB8AC3E}">
        <p14:creationId xmlns:p14="http://schemas.microsoft.com/office/powerpoint/2010/main" val="4261502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47A989-4ECD-214E-9417-9505E5A55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80" y="76203"/>
            <a:ext cx="117694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Correlation Matrix of County-Level Social Capital Measures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FD05A-8173-3C09-3672-E7874B0B4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9752"/>
            <a:ext cx="12192000" cy="391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31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7E9AF24-7BC6-4B8E-930F-F82A71EAC4EB}"/>
              </a:ext>
            </a:extLst>
          </p:cNvPr>
          <p:cNvGrpSpPr/>
          <p:nvPr/>
        </p:nvGrpSpPr>
        <p:grpSpPr>
          <a:xfrm>
            <a:off x="0" y="4101063"/>
            <a:ext cx="10693101" cy="1693586"/>
            <a:chOff x="0" y="3593054"/>
            <a:chExt cx="10693101" cy="220159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B1136-6F51-48AC-8287-A87E231D6148}"/>
                </a:ext>
              </a:extLst>
            </p:cNvPr>
            <p:cNvSpPr/>
            <p:nvPr/>
          </p:nvSpPr>
          <p:spPr>
            <a:xfrm>
              <a:off x="0" y="3863693"/>
              <a:ext cx="10553475" cy="1930956"/>
            </a:xfrm>
            <a:prstGeom prst="rect">
              <a:avLst/>
            </a:prstGeom>
            <a:solidFill>
              <a:srgbClr val="39B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EA179EF8-161F-416F-97AF-8751A774A7C5}"/>
                </a:ext>
              </a:extLst>
            </p:cNvPr>
            <p:cNvSpPr/>
            <p:nvPr/>
          </p:nvSpPr>
          <p:spPr>
            <a:xfrm>
              <a:off x="8380207" y="3593054"/>
              <a:ext cx="2312894" cy="2201595"/>
            </a:xfrm>
            <a:prstGeom prst="triangle">
              <a:avLst>
                <a:gd name="adj" fmla="val 954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7060544-589F-4FB4-9051-00EBABA3600C}"/>
              </a:ext>
            </a:extLst>
          </p:cNvPr>
          <p:cNvSpPr txBox="1">
            <a:spLocks/>
          </p:cNvSpPr>
          <p:nvPr/>
        </p:nvSpPr>
        <p:spPr>
          <a:xfrm>
            <a:off x="116958" y="4563581"/>
            <a:ext cx="10207256" cy="1439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>
                <a:srgbClr val="1F497D"/>
              </a:buClr>
              <a:buNone/>
              <a:defRPr/>
            </a:pPr>
            <a:r>
              <a:rPr lang="en-US" sz="3600" b="1" dirty="0">
                <a:solidFill>
                  <a:prstClr val="white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Association with Economic Mobility</a:t>
            </a: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10850DE3-C728-4E15-9246-2EFEA0172127}"/>
              </a:ext>
            </a:extLst>
          </p:cNvPr>
          <p:cNvSpPr/>
          <p:nvPr/>
        </p:nvSpPr>
        <p:spPr>
          <a:xfrm>
            <a:off x="5220586" y="74431"/>
            <a:ext cx="1828800" cy="685800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prstClr val="white">
                    <a:lumMod val="50000"/>
                  </a:prstClr>
                </a:solidFill>
              </a:rPr>
              <a:t>Measurement of </a:t>
            </a:r>
          </a:p>
          <a:p>
            <a:pPr algn="ctr">
              <a:defRPr/>
            </a:pPr>
            <a:r>
              <a:rPr lang="en-US" sz="1200" dirty="0">
                <a:solidFill>
                  <a:prstClr val="white">
                    <a:lumMod val="50000"/>
                  </a:prstClr>
                </a:solidFill>
              </a:rPr>
              <a:t>Social Capital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9D73CC37-47E9-4C16-8E17-FBF9CDFCF1EA}"/>
              </a:ext>
            </a:extLst>
          </p:cNvPr>
          <p:cNvSpPr/>
          <p:nvPr/>
        </p:nvSpPr>
        <p:spPr>
          <a:xfrm>
            <a:off x="6866266" y="74431"/>
            <a:ext cx="1828800" cy="685800"/>
          </a:xfrm>
          <a:prstGeom prst="chevron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sz="1200" dirty="0">
                <a:solidFill>
                  <a:schemeClr val="bg1"/>
                </a:solidFill>
              </a:rPr>
              <a:t>Association with Economic Mobility</a:t>
            </a:r>
          </a:p>
          <a:p>
            <a:pPr algn="ctr"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6C613BDC-9ADA-4C7F-92F9-93BE2830F519}"/>
              </a:ext>
            </a:extLst>
          </p:cNvPr>
          <p:cNvSpPr/>
          <p:nvPr/>
        </p:nvSpPr>
        <p:spPr>
          <a:xfrm>
            <a:off x="10157625" y="74431"/>
            <a:ext cx="1828800" cy="685800"/>
          </a:xfrm>
          <a:prstGeom prst="chevron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prstClr val="white">
                    <a:lumMod val="50000"/>
                  </a:prstClr>
                </a:solidFill>
              </a:rPr>
              <a:t>Targeting Interventions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5DC26ECF-499C-4F46-9390-CA586EA441D7}"/>
              </a:ext>
            </a:extLst>
          </p:cNvPr>
          <p:cNvSpPr/>
          <p:nvPr/>
        </p:nvSpPr>
        <p:spPr>
          <a:xfrm>
            <a:off x="8511946" y="74431"/>
            <a:ext cx="1828800" cy="685800"/>
          </a:xfrm>
          <a:prstGeom prst="chevron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Determinants of Economic Connectedness</a:t>
            </a:r>
          </a:p>
        </p:txBody>
      </p:sp>
    </p:spTree>
    <p:extLst>
      <p:ext uri="{BB962C8B-B14F-4D97-AF65-F5344CB8AC3E}">
        <p14:creationId xmlns:p14="http://schemas.microsoft.com/office/powerpoint/2010/main" val="1848169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AutoShape 658">
            <a:extLst>
              <a:ext uri="{FF2B5EF4-FFF2-40B4-BE49-F238E27FC236}">
                <a16:creationId xmlns:a16="http://schemas.microsoft.com/office/drawing/2014/main" id="{650BA64E-09C7-4302-B377-6CDC6644F5E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82676" y="590551"/>
            <a:ext cx="10026650" cy="626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E4A4C0-081A-3F47-A9F0-40390B3BB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80" y="76203"/>
            <a:ext cx="1176942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Upward Mobility vs. Economic Connectedness, by County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</a:rPr>
              <a:t>200 Largest Counties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88A103-37EF-F9FC-DCD8-2E57CFB27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74" y="1486182"/>
            <a:ext cx="9472437" cy="529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33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A31DD6C-71A1-EC48-8D6C-0497B3CD8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Correlations between Upward Mobility and Measures of Social Capital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County-level Univariate Correlations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9CAA1-E835-4CEB-6F09-28AB2B1FE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1144894"/>
            <a:ext cx="10452100" cy="56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09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537" y="1130461"/>
            <a:ext cx="10148734" cy="5410200"/>
          </a:xfrm>
        </p:spPr>
        <p:txBody>
          <a:bodyPr>
            <a:normAutofit/>
          </a:bodyPr>
          <a:lstStyle/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Economic connectedness may have a causal effect on upward mobility through many mechanisms (e.g., aspirations, information, referrals)</a:t>
            </a: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EC may be correlated with mobility even in the absence of a causal effect for three other reasons:</a:t>
            </a: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buClr>
                <a:srgbClr val="39B6A3"/>
              </a:buClr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Reverse causality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upward mobility leads to higher EC in adulthood</a:t>
            </a:r>
          </a:p>
          <a:p>
            <a:pPr marL="1257300" lvl="2" indent="-342900">
              <a:buClr>
                <a:srgbClr val="39B6A3"/>
              </a:buClr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buClr>
                <a:srgbClr val="39B6A3"/>
              </a:buClr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people who live in high-EC areas differ on other dimensions (e.g., race)</a:t>
            </a:r>
          </a:p>
          <a:p>
            <a:pPr marL="1257300" lvl="2" indent="-342900">
              <a:buClr>
                <a:srgbClr val="39B6A3"/>
              </a:buClr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buClr>
                <a:srgbClr val="39B6A3"/>
              </a:buClr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neighborhood characteristics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high-EC neighborhoods have other features (e.g., better schools) that generate high upward mobility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0" y="90713"/>
            <a:ext cx="9144000" cy="1020763"/>
          </a:xfrm>
          <a:prstGeom prst="rect">
            <a:avLst/>
          </a:prstGeom>
        </p:spPr>
        <p:txBody>
          <a:bodyPr vert="horz" lIns="91368" tIns="45718" rIns="91368" bIns="45718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35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55B0D-62B5-9B4A-B166-222C105AD9AD}"/>
              </a:ext>
            </a:extLst>
          </p:cNvPr>
          <p:cNvSpPr txBox="1"/>
          <p:nvPr/>
        </p:nvSpPr>
        <p:spPr>
          <a:xfrm>
            <a:off x="0" y="79904"/>
            <a:ext cx="11807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0"/>
                <a:ea typeface="+mn-ea"/>
                <a:cs typeface="+mn-cs"/>
              </a:rPr>
              <a:t>Why is Economic Connectedness Related to Upward Mobility?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panose="020B0602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10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371" y="912631"/>
            <a:ext cx="10555242" cy="5780553"/>
          </a:xfrm>
        </p:spPr>
        <p:txBody>
          <a:bodyPr>
            <a:noAutofit/>
          </a:bodyPr>
          <a:lstStyle/>
          <a:p>
            <a:pPr>
              <a:buClr>
                <a:srgbClr val="19B7A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literature has identified several strong predictors of variation in upward mobility across areas, including:</a:t>
            </a:r>
          </a:p>
          <a:p>
            <a:pPr lvl="1">
              <a:buClr>
                <a:srgbClr val="19B7A4"/>
              </a:buClr>
              <a:buFont typeface="Wingdings" panose="05000000000000000000" pitchFamily="2" charset="2"/>
              <a:buChar char="§"/>
            </a:pPr>
            <a:endParaRPr lang="en-US" sz="1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19B7A4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 poverty rates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[Chetty,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Hendren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Kline,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Saez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2014]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19B7A4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19B7A4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quality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[Chetty,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Hendren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Kline,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Saez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2014]</a:t>
            </a:r>
          </a:p>
          <a:p>
            <a:pPr lvl="1">
              <a:buClr>
                <a:srgbClr val="19B7A4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19B7A4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Income inequality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Corak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2013, Krueger 2012,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Durlauf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2022]</a:t>
            </a:r>
          </a:p>
          <a:p>
            <a:pPr lvl="1">
              <a:buClr>
                <a:srgbClr val="19B7A4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19B7A4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Racial segregation, public goods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[Cutler and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Glaeser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1997,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Derenoncourt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2022]</a:t>
            </a:r>
          </a:p>
          <a:p>
            <a:pPr lvl="1">
              <a:buClr>
                <a:srgbClr val="19B7A4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19B7A4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Family structure, father presence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[Chetty,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Hendren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Jones, Porter 2018]</a:t>
            </a:r>
          </a:p>
          <a:p>
            <a:pPr lvl="1">
              <a:buClr>
                <a:srgbClr val="19B7A4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19B7A4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Violence and crime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[Sharkey and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Torrats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-Espinosa 2017,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Manduca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Sampson 2019] </a:t>
            </a:r>
          </a:p>
          <a:p>
            <a:pPr lvl="1">
              <a:buClr>
                <a:srgbClr val="19B7A4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19B7A4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Pollution exposure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Colmer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2021]</a:t>
            </a:r>
          </a:p>
          <a:p>
            <a:pPr lvl="1">
              <a:buClr>
                <a:srgbClr val="19B7A4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1">
              <a:buClr>
                <a:srgbClr val="19B7A4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Historical redlining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[Aaronson et al. 2021]</a:t>
            </a:r>
          </a:p>
          <a:p>
            <a:pPr lvl="1">
              <a:buClr>
                <a:srgbClr val="19B7A4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buClr>
                <a:srgbClr val="19B7A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 importance of social capital?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[e.g., Putnam 2016]</a:t>
            </a:r>
          </a:p>
          <a:p>
            <a:pPr lvl="1">
              <a:buClr>
                <a:srgbClr val="19B7A4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803176" y="-359664"/>
            <a:ext cx="9144000" cy="1020763"/>
          </a:xfrm>
          <a:prstGeom prst="rect">
            <a:avLst/>
          </a:prstGeom>
        </p:spPr>
        <p:txBody>
          <a:bodyPr vert="horz" lIns="91348" tIns="45718" rIns="91348" bIns="45718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33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Rectangle 134">
            <a:extLst>
              <a:ext uri="{FF2B5EF4-FFF2-40B4-BE49-F238E27FC236}">
                <a16:creationId xmlns:a16="http://schemas.microsoft.com/office/drawing/2014/main" id="{4EF62175-F0DC-42CD-A661-0E2AE10C7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" y="127775"/>
            <a:ext cx="11938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ucida Sans"/>
                <a:ea typeface="+mn-ea"/>
                <a:cs typeface="Arial" pitchFamily="34" charset="0"/>
              </a:rPr>
              <a:t>What are the Characteristics of High-Upward-Mobility Areas?</a:t>
            </a:r>
          </a:p>
        </p:txBody>
      </p:sp>
    </p:spTree>
    <p:extLst>
      <p:ext uri="{BB962C8B-B14F-4D97-AF65-F5344CB8AC3E}">
        <p14:creationId xmlns:p14="http://schemas.microsoft.com/office/powerpoint/2010/main" val="71228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537" y="1130461"/>
            <a:ext cx="10148734" cy="5410200"/>
          </a:xfrm>
        </p:spPr>
        <p:txBody>
          <a:bodyPr>
            <a:normAutofit/>
          </a:bodyPr>
          <a:lstStyle/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address reverse causality, examine friendships made 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individuals enter labor market, based on 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parental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</a:t>
            </a: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39B6A3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Pre-determined relative to ex-post SES, so cannot be mechanically affected by rates of upward mobility</a:t>
            </a:r>
          </a:p>
          <a:p>
            <a:pPr marL="1257300" lvl="2" indent="-342900">
              <a:buClr>
                <a:srgbClr val="39B6A3"/>
              </a:buClr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approaches to measuring childhood EC: high school friends, parental SES of Facebook users and current day Instagram users aged 13-18</a:t>
            </a: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Childhood EC remains strongly correlated with upward mobility</a:t>
            </a: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39B6A3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of 0.44 using Facebook subsample linked to parents and 0.62 using Instagram full sample</a:t>
            </a:r>
          </a:p>
          <a:p>
            <a:pPr marL="0" indent="0">
              <a:buClr>
                <a:srgbClr val="39B6A3"/>
              </a:buClr>
              <a:buNone/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0" y="90713"/>
            <a:ext cx="9144000" cy="1020763"/>
          </a:xfrm>
          <a:prstGeom prst="rect">
            <a:avLst/>
          </a:prstGeom>
        </p:spPr>
        <p:txBody>
          <a:bodyPr vert="horz" lIns="91368" tIns="45718" rIns="91368" bIns="45718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35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55B0D-62B5-9B4A-B166-222C105AD9AD}"/>
              </a:ext>
            </a:extLst>
          </p:cNvPr>
          <p:cNvSpPr txBox="1"/>
          <p:nvPr/>
        </p:nvSpPr>
        <p:spPr>
          <a:xfrm>
            <a:off x="0" y="79904"/>
            <a:ext cx="11807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0"/>
                <a:ea typeface="+mn-ea"/>
                <a:cs typeface="+mn-cs"/>
              </a:rPr>
              <a:t>Reverse Causality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panose="020B0602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2803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537" y="1002453"/>
            <a:ext cx="10251636" cy="5538208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evaluate importance of selection on other dimensions, examine association between estimated </a:t>
            </a:r>
            <a:r>
              <a:rPr lang="en-US" sz="2200" b="1" dirty="0">
                <a:solidFill>
                  <a:srgbClr val="39B6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causal effects 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counties on upward mobility and EC</a:t>
            </a: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endParaRPr lang="en-US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experiment: randomly assign children to different counties while growing up and test if those assigned to counties with higher EC earn more as adults</a:t>
            </a: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endParaRPr lang="en-US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Instead, use causal effect estimates from Chetty and Hendren (2018), identified using a quasi-experimental </a:t>
            </a:r>
            <a:r>
              <a:rPr lang="en-US" sz="2200" b="1" dirty="0">
                <a:solidFill>
                  <a:srgbClr val="39B6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movers design</a:t>
            </a:r>
          </a:p>
          <a:p>
            <a:pPr lvl="2">
              <a:buClr>
                <a:srgbClr val="39B6A3"/>
              </a:buClr>
              <a:buFont typeface="Wingdings" pitchFamily="2" charset="2"/>
              <a:buChar char="§"/>
            </a:pPr>
            <a:endParaRPr lang="en-US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 earnings in adulthood of 7 million children whose parents moved to a different county while they were growing up</a:t>
            </a: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endParaRPr lang="en-US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 assumption: age at move between a given pair of areas is orthogonal to potential outcomes conditional on parental income</a:t>
            </a:r>
          </a:p>
          <a:p>
            <a:pPr lvl="2">
              <a:buClr>
                <a:srgbClr val="39B6A3"/>
              </a:buClr>
              <a:buFont typeface="Wingdings" pitchFamily="2" charset="2"/>
              <a:buChar char="§"/>
            </a:pPr>
            <a:endParaRPr lang="en-US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causal effect of spending a year of childhood in each county by comparing children who moved that county earlier vs. later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[Chetty, </a:t>
            </a:r>
            <a:r>
              <a:rPr lang="en-US" sz="1700" dirty="0" err="1">
                <a:latin typeface="Arial" panose="020B0604020202020204" pitchFamily="34" charset="0"/>
                <a:cs typeface="Arial" panose="020B0604020202020204" pitchFamily="34" charset="0"/>
              </a:rPr>
              <a:t>Hendren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, Katz 2016, </a:t>
            </a:r>
            <a:r>
              <a:rPr lang="en-US" sz="1700" dirty="0" err="1">
                <a:latin typeface="Arial" panose="020B0604020202020204" pitchFamily="34" charset="0"/>
                <a:cs typeface="Arial" panose="020B0604020202020204" pitchFamily="34" charset="0"/>
              </a:rPr>
              <a:t>Chyn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2018, </a:t>
            </a:r>
            <a:r>
              <a:rPr lang="en-US" sz="1700" dirty="0" err="1">
                <a:latin typeface="Arial" panose="020B0604020202020204" pitchFamily="34" charset="0"/>
                <a:cs typeface="Arial" panose="020B0604020202020204" pitchFamily="34" charset="0"/>
              </a:rPr>
              <a:t>Deutscher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2019, </a:t>
            </a:r>
            <a:r>
              <a:rPr lang="en-US" sz="1700" dirty="0" err="1">
                <a:latin typeface="Arial" panose="020B0604020202020204" pitchFamily="34" charset="0"/>
                <a:cs typeface="Arial" panose="020B0604020202020204" pitchFamily="34" charset="0"/>
              </a:rPr>
              <a:t>Alesina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et al. 2020, </a:t>
            </a:r>
            <a:r>
              <a:rPr lang="en-US" sz="1700" dirty="0" err="1">
                <a:latin typeface="Arial" panose="020B0604020202020204" pitchFamily="34" charset="0"/>
                <a:cs typeface="Arial" panose="020B0604020202020204" pitchFamily="34" charset="0"/>
              </a:rPr>
              <a:t>Laliberte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2021]</a:t>
            </a:r>
          </a:p>
          <a:p>
            <a:pPr marL="0" indent="0">
              <a:buClr>
                <a:srgbClr val="39B6A3"/>
              </a:buClr>
              <a:buNone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0" y="90713"/>
            <a:ext cx="9144000" cy="1020763"/>
          </a:xfrm>
          <a:prstGeom prst="rect">
            <a:avLst/>
          </a:prstGeom>
        </p:spPr>
        <p:txBody>
          <a:bodyPr vert="horz" lIns="91368" tIns="45718" rIns="91368" bIns="45718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35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55B0D-62B5-9B4A-B166-222C105AD9AD}"/>
              </a:ext>
            </a:extLst>
          </p:cNvPr>
          <p:cNvSpPr txBox="1"/>
          <p:nvPr/>
        </p:nvSpPr>
        <p:spPr>
          <a:xfrm>
            <a:off x="0" y="79904"/>
            <a:ext cx="11807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0"/>
                <a:ea typeface="+mn-ea"/>
                <a:cs typeface="+mn-cs"/>
              </a:rPr>
              <a:t>Selection vs. Causal Effects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panose="020B0602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5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30B0EE-A73A-3A7C-A49C-B82602ECC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879848"/>
            <a:ext cx="9397532" cy="57934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ABE60A-024C-597C-BBDE-EA92DD3F8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Counties’ Causal Effects on Upward Income Mobility vs. Economic Connectedness</a:t>
            </a:r>
            <a:endParaRPr lang="en-US" sz="2200" dirty="0">
              <a:solidFill>
                <a:schemeClr val="bg2">
                  <a:lumMod val="25000"/>
                </a:scheme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321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493" y="1219135"/>
            <a:ext cx="10522807" cy="5410200"/>
          </a:xfrm>
        </p:spPr>
        <p:txBody>
          <a:bodyPr>
            <a:noAutofit/>
          </a:bodyPr>
          <a:lstStyle/>
          <a:p>
            <a:pPr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Growing up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 higher-EC area has a causal effect on upward mobility through a </a:t>
            </a:r>
            <a:r>
              <a:rPr lang="en-US" sz="2000" b="1" dirty="0">
                <a:solidFill>
                  <a:srgbClr val="39B6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childhood exposure 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this because of connectedness itself or other characteristics of high-EC neighborhoods?</a:t>
            </a: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explanatory power of strongest predictors identified in prior work (poverty rates, inequality, racial segregation, …) vs. economic connectedness</a:t>
            </a: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by examining role of average neighborhood incomes, currently the most widely used marker of “high opportunity” areas (e.g., Moving to Opportunity, Opportunity Zones)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926F4-0168-ED47-9A7E-2CFCE38F4E27}"/>
              </a:ext>
            </a:extLst>
          </p:cNvPr>
          <p:cNvSpPr txBox="1"/>
          <p:nvPr/>
        </p:nvSpPr>
        <p:spPr>
          <a:xfrm>
            <a:off x="192096" y="91936"/>
            <a:ext cx="11807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anose="020B0604020202020204" pitchFamily="34" charset="0"/>
              </a:rPr>
              <a:t>Economic Connectedness vs. Other Neighborhood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038215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4D48AA2-71EE-AC41-B01F-17531EF46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645" y="98085"/>
            <a:ext cx="113122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anose="020B0604020202020204" pitchFamily="34" charset="0"/>
              </a:rPr>
              <a:t>Economic Connectedness vs. Household Median Income, by ZIP 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20908E-08A5-418D-B0F5-3B38D419784B}"/>
              </a:ext>
            </a:extLst>
          </p:cNvPr>
          <p:cNvSpPr/>
          <p:nvPr/>
        </p:nvSpPr>
        <p:spPr>
          <a:xfrm>
            <a:off x="9753600" y="3164023"/>
            <a:ext cx="1556084" cy="1117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FE8F3C-66A0-9F98-B1D9-7FF2FDD66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781396"/>
            <a:ext cx="9409043" cy="55051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357FDA-FCE3-89A3-66E7-64E2E24290BD}"/>
              </a:ext>
            </a:extLst>
          </p:cNvPr>
          <p:cNvSpPr txBox="1"/>
          <p:nvPr/>
        </p:nvSpPr>
        <p:spPr>
          <a:xfrm>
            <a:off x="9252284" y="2382253"/>
            <a:ext cx="2057400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highlight>
                <a:srgbClr val="FFFFFF"/>
              </a:highlight>
            </a:endParaRPr>
          </a:p>
          <a:p>
            <a:endParaRPr lang="en-US" dirty="0">
              <a:highlight>
                <a:srgbClr val="FFFFFF"/>
              </a:highlight>
            </a:endParaRPr>
          </a:p>
          <a:p>
            <a:endParaRPr lang="en-US" dirty="0">
              <a:highlight>
                <a:srgbClr val="FFFFFF"/>
              </a:highlight>
            </a:endParaRPr>
          </a:p>
          <a:p>
            <a:endParaRPr lang="en-US" dirty="0">
              <a:highlight>
                <a:srgbClr val="FFFFFF"/>
              </a:highlight>
            </a:endParaRPr>
          </a:p>
          <a:p>
            <a:endParaRPr lang="en-US" dirty="0">
              <a:highlight>
                <a:srgbClr val="FFFFFF"/>
              </a:highlight>
            </a:endParaRPr>
          </a:p>
          <a:p>
            <a:endParaRPr lang="en-US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25437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4E5073-20A9-914C-BB58-97235C7EB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Upward Mobility vs. Economic Connectedness, Inequality, and Segregation</a:t>
            </a:r>
            <a:b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OLS Regression Estimates, Across Counties and ZIP codes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CF628-4B0E-2B02-9A51-76FCC0F06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60" y="1107440"/>
            <a:ext cx="11043920" cy="45313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BAA913-2BDA-A676-2AE1-48492A67AD39}"/>
              </a:ext>
            </a:extLst>
          </p:cNvPr>
          <p:cNvSpPr txBox="1"/>
          <p:nvPr/>
        </p:nvSpPr>
        <p:spPr>
          <a:xfrm>
            <a:off x="4187853" y="5604159"/>
            <a:ext cx="632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Connectedness explains the link between inequality and mobility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(Great Gatsby Curve)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Corak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2013, Krueger 2016]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71494D-7FCA-FE1F-A3D3-708EBB98CDA3}"/>
              </a:ext>
            </a:extLst>
          </p:cNvPr>
          <p:cNvSpPr/>
          <p:nvPr/>
        </p:nvSpPr>
        <p:spPr>
          <a:xfrm>
            <a:off x="6907132" y="1107440"/>
            <a:ext cx="4571989" cy="433361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84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4E5073-20A9-914C-BB58-97235C7EB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Upward Mobility vs. Economic Connectedness, Inequality, and Segregation</a:t>
            </a:r>
            <a:b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OLS Regression Estimates, Across Counties and ZIP codes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ACF628-4B0E-2B02-9A51-76FCC0F06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60" y="1107440"/>
            <a:ext cx="11043920" cy="4531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ACD8C6-60E0-6EA7-1E46-7D1CE5910EB5}"/>
              </a:ext>
            </a:extLst>
          </p:cNvPr>
          <p:cNvSpPr txBox="1"/>
          <p:nvPr/>
        </p:nvSpPr>
        <p:spPr>
          <a:xfrm>
            <a:off x="6683612" y="5473880"/>
            <a:ext cx="55083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Cutler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Glaeser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(1997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“</a:t>
            </a:r>
            <a:r>
              <a:rPr lang="en-US" dirty="0"/>
              <a:t>segregation is extremely harmful for blacks, but we do not have an exact understanding of why this is true.”</a:t>
            </a:r>
          </a:p>
          <a:p>
            <a:pPr lvl="0">
              <a:defRPr/>
            </a:pPr>
            <a:endParaRPr lang="en-US" sz="1000" dirty="0"/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Lack of connectedness provides a (statistical) explanation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643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493" y="1219135"/>
            <a:ext cx="10522807" cy="5410200"/>
          </a:xfrm>
        </p:spPr>
        <p:txBody>
          <a:bodyPr>
            <a:noAutofit/>
          </a:bodyPr>
          <a:lstStyle/>
          <a:p>
            <a:pPr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Greater economic connectedness is strongly associated with better outcomes for low-income families, but does this come at the expense of outcomes for the rich?</a:t>
            </a:r>
            <a:b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[see also Rao 2019,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Londono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-Velez 2022,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Burzstyn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2022]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926F4-0168-ED47-9A7E-2CFCE38F4E27}"/>
              </a:ext>
            </a:extLst>
          </p:cNvPr>
          <p:cNvSpPr txBox="1"/>
          <p:nvPr/>
        </p:nvSpPr>
        <p:spPr>
          <a:xfrm>
            <a:off x="192096" y="91936"/>
            <a:ext cx="11807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anose="020B0604020202020204" pitchFamily="34" charset="0"/>
              </a:rPr>
              <a:t>Connectedness and Outcomes for High-SES Families</a:t>
            </a:r>
          </a:p>
        </p:txBody>
      </p:sp>
    </p:spTree>
    <p:extLst>
      <p:ext uri="{BB962C8B-B14F-4D97-AF65-F5344CB8AC3E}">
        <p14:creationId xmlns:p14="http://schemas.microsoft.com/office/powerpoint/2010/main" val="3918226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ABE60A-024C-597C-BBDE-EA92DD3F8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b="1" dirty="0">
                <a:solidFill>
                  <a:srgbClr val="E7E6E6">
                    <a:lumMod val="25000"/>
                  </a:srgbClr>
                </a:solidFill>
                <a:latin typeface="Lucida Sans" panose="020B0602030504020204" pitchFamily="34" charset="77"/>
                <a:cs typeface="Arial" pitchFamily="34" charset="0"/>
              </a:rPr>
              <a:t>Economic Mobility vs. Cross-SES Connectedness for Low- vs. High-SES Individuals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E7E6E6">
                    <a:lumMod val="25000"/>
                  </a:srgbClr>
                </a:solidFill>
                <a:latin typeface="Lucida Sans" panose="020B0602030504020204" pitchFamily="34" charset="77"/>
                <a:cs typeface="Arial" pitchFamily="34" charset="0"/>
              </a:rPr>
              <a:t>County-Level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9DFFC-C227-A7C1-19A4-079307843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447" y="1048118"/>
            <a:ext cx="9647105" cy="53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67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ABE60A-024C-597C-BBDE-EA92DD3F8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b="1" dirty="0">
                <a:solidFill>
                  <a:srgbClr val="E7E6E6">
                    <a:lumMod val="25000"/>
                  </a:srgbClr>
                </a:solidFill>
                <a:latin typeface="Lucida Sans" panose="020B0602030504020204" pitchFamily="34" charset="77"/>
                <a:cs typeface="Arial" pitchFamily="34" charset="0"/>
              </a:rPr>
              <a:t>Economic Mobility vs. Cross-SES Connectedness for Low- vs. High-SES Individuals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E7E6E6">
                    <a:lumMod val="25000"/>
                  </a:srgbClr>
                </a:solidFill>
                <a:latin typeface="Lucida Sans" panose="020B0602030504020204" pitchFamily="34" charset="77"/>
                <a:cs typeface="Arial" pitchFamily="34" charset="0"/>
              </a:rPr>
              <a:t>County-Level, Controlling for Share of High-SES Residents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9DFFC-C227-A7C1-19A4-0793078433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2111" y="989872"/>
            <a:ext cx="9647105" cy="525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1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ABECA5-D817-184C-A2FB-844D1A9F88E9}"/>
              </a:ext>
            </a:extLst>
          </p:cNvPr>
          <p:cNvSpPr txBox="1"/>
          <p:nvPr/>
        </p:nvSpPr>
        <p:spPr>
          <a:xfrm>
            <a:off x="92689" y="87776"/>
            <a:ext cx="11968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0"/>
                <a:ea typeface="+mn-ea"/>
                <a:cs typeface="+mn-cs"/>
              </a:rPr>
              <a:t>What is “Social Capital”? Three Concepts from the Prior Literature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4519" y="1017590"/>
            <a:ext cx="3143250" cy="5527664"/>
            <a:chOff x="684519" y="1017590"/>
            <a:chExt cx="3143250" cy="552766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AE509E0-8A22-538E-57E7-68D059B29DBB}"/>
                </a:ext>
              </a:extLst>
            </p:cNvPr>
            <p:cNvGrpSpPr/>
            <p:nvPr/>
          </p:nvGrpSpPr>
          <p:grpSpPr>
            <a:xfrm>
              <a:off x="684519" y="1017590"/>
              <a:ext cx="3143250" cy="4799643"/>
              <a:chOff x="684519" y="1017590"/>
              <a:chExt cx="3143250" cy="4799643"/>
            </a:xfrm>
          </p:grpSpPr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299CD0C-E214-5C0D-A7EE-156D64B1DD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10578" y="3071140"/>
                <a:ext cx="453617" cy="65258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4BEBDA2-D985-44DC-9394-F4D6AC9F5ED4}"/>
                  </a:ext>
                </a:extLst>
              </p:cNvPr>
              <p:cNvCxnSpPr/>
              <p:nvPr/>
            </p:nvCxnSpPr>
            <p:spPr>
              <a:xfrm>
                <a:off x="1291856" y="2221026"/>
                <a:ext cx="371546" cy="28770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74460CF4-038C-4D61-ACC9-7DFB6560F4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6905" y="3834367"/>
                <a:ext cx="69647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5C9BEC2F-E84D-46C0-9637-5DAF20104E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3523" y="5014496"/>
                <a:ext cx="69647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3D619C89-92DA-495F-ABDD-C7007A5908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19349" y="2952023"/>
                <a:ext cx="388921" cy="5703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4EEFAB07-DC96-4B1C-9F01-AB07ECE4EA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70390" y="3840659"/>
                <a:ext cx="329808" cy="5703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94C8C56-39A7-4F24-A25B-35D69FC1449E}"/>
                  </a:ext>
                </a:extLst>
              </p:cNvPr>
              <p:cNvSpPr txBox="1"/>
              <p:nvPr/>
            </p:nvSpPr>
            <p:spPr>
              <a:xfrm>
                <a:off x="1096303" y="5455666"/>
                <a:ext cx="173091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+mn-ea"/>
                    <a:cs typeface="Arial" panose="020B0604020202020204" pitchFamily="34" charset="0"/>
                  </a:rPr>
                  <a:t>Low-SES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AF0CF38F-E520-4486-B0EB-69EA682DEF72}"/>
                  </a:ext>
                </a:extLst>
              </p:cNvPr>
              <p:cNvGrpSpPr/>
              <p:nvPr/>
            </p:nvGrpSpPr>
            <p:grpSpPr>
              <a:xfrm>
                <a:off x="684519" y="1017590"/>
                <a:ext cx="3143250" cy="4799643"/>
                <a:chOff x="684519" y="1017590"/>
                <a:chExt cx="3143250" cy="4938042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FB44AF3F-80E4-49E6-A8D7-742CBFE04B30}"/>
                    </a:ext>
                  </a:extLst>
                </p:cNvPr>
                <p:cNvSpPr txBox="1"/>
                <p:nvPr/>
              </p:nvSpPr>
              <p:spPr>
                <a:xfrm>
                  <a:off x="850585" y="1017590"/>
                  <a:ext cx="2811119" cy="5033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Lucida Sans" panose="020B0602030504020204" pitchFamily="34" charset="0"/>
                    </a:rPr>
                    <a:t>Connectedness</a:t>
                  </a: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F1FED083-748B-4F56-9B55-22951C61BBCF}"/>
                    </a:ext>
                  </a:extLst>
                </p:cNvPr>
                <p:cNvSpPr/>
                <p:nvPr/>
              </p:nvSpPr>
              <p:spPr>
                <a:xfrm>
                  <a:off x="684519" y="1649910"/>
                  <a:ext cx="3143250" cy="430572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40372465-EFD6-40CC-A768-2AEDF5F7E9A1}"/>
                  </a:ext>
                </a:extLst>
              </p:cNvPr>
              <p:cNvSpPr txBox="1"/>
              <p:nvPr/>
            </p:nvSpPr>
            <p:spPr>
              <a:xfrm>
                <a:off x="1096303" y="5139881"/>
                <a:ext cx="11036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  <a:ea typeface="+mn-ea"/>
                    <a:cs typeface="Arial" panose="020B0604020202020204" pitchFamily="34" charset="0"/>
                  </a:rPr>
                  <a:t>High-SES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DDB9095E-E7AF-40E2-8F92-3C66134784E0}"/>
                  </a:ext>
                </a:extLst>
              </p:cNvPr>
              <p:cNvGrpSpPr/>
              <p:nvPr/>
            </p:nvGrpSpPr>
            <p:grpSpPr>
              <a:xfrm>
                <a:off x="1521714" y="2199452"/>
                <a:ext cx="548640" cy="548640"/>
                <a:chOff x="5389580" y="1426052"/>
                <a:chExt cx="914400" cy="914400"/>
              </a:xfrm>
            </p:grpSpPr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D58006BB-634A-469D-8027-BB89EC08D7A0}"/>
                    </a:ext>
                  </a:extLst>
                </p:cNvPr>
                <p:cNvSpPr/>
                <p:nvPr/>
              </p:nvSpPr>
              <p:spPr>
                <a:xfrm>
                  <a:off x="5389580" y="1426052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39B6A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26" name="Graphic 125" descr="User outline">
                  <a:extLst>
                    <a:ext uri="{FF2B5EF4-FFF2-40B4-BE49-F238E27FC236}">
                      <a16:creationId xmlns:a16="http://schemas.microsoft.com/office/drawing/2014/main" id="{13402DE6-3904-4B85-B4F9-AA3402EF98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2368" y="1488840"/>
                  <a:ext cx="822960" cy="822960"/>
                </a:xfrm>
                <a:prstGeom prst="rect">
                  <a:avLst/>
                </a:prstGeom>
              </p:spPr>
            </p:pic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36A0C743-66B3-48AF-B0D1-5D244DD0B5EF}"/>
                  </a:ext>
                </a:extLst>
              </p:cNvPr>
              <p:cNvGrpSpPr/>
              <p:nvPr/>
            </p:nvGrpSpPr>
            <p:grpSpPr>
              <a:xfrm>
                <a:off x="813996" y="1836989"/>
                <a:ext cx="548640" cy="548640"/>
                <a:chOff x="5389580" y="1426052"/>
                <a:chExt cx="914400" cy="914400"/>
              </a:xfrm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433F4681-B527-4A33-93DF-F62947089E04}"/>
                    </a:ext>
                  </a:extLst>
                </p:cNvPr>
                <p:cNvSpPr/>
                <p:nvPr/>
              </p:nvSpPr>
              <p:spPr>
                <a:xfrm>
                  <a:off x="5389580" y="1426052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39B6A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29" name="Graphic 128" descr="User outline">
                  <a:extLst>
                    <a:ext uri="{FF2B5EF4-FFF2-40B4-BE49-F238E27FC236}">
                      <a16:creationId xmlns:a16="http://schemas.microsoft.com/office/drawing/2014/main" id="{17B1D16F-D350-4A03-ADC9-FC8FF9B60A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2368" y="1488840"/>
                  <a:ext cx="822960" cy="822960"/>
                </a:xfrm>
                <a:prstGeom prst="rect">
                  <a:avLst/>
                </a:prstGeom>
              </p:spPr>
            </p:pic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DE77A66C-D31F-49F0-AADE-6D5261CD8860}"/>
                  </a:ext>
                </a:extLst>
              </p:cNvPr>
              <p:cNvGrpSpPr/>
              <p:nvPr/>
            </p:nvGrpSpPr>
            <p:grpSpPr>
              <a:xfrm>
                <a:off x="860118" y="3516348"/>
                <a:ext cx="1553252" cy="552965"/>
                <a:chOff x="860118" y="3516348"/>
                <a:chExt cx="1553252" cy="552965"/>
              </a:xfrm>
            </p:grpSpPr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D2827488-1E79-407C-9E3B-61DD5CB275B7}"/>
                    </a:ext>
                  </a:extLst>
                </p:cNvPr>
                <p:cNvGrpSpPr/>
                <p:nvPr/>
              </p:nvGrpSpPr>
              <p:grpSpPr>
                <a:xfrm>
                  <a:off x="1864730" y="3516348"/>
                  <a:ext cx="548640" cy="552965"/>
                  <a:chOff x="5389580" y="1426052"/>
                  <a:chExt cx="914400" cy="921608"/>
                </a:xfrm>
              </p:grpSpPr>
              <p:sp>
                <p:nvSpPr>
                  <p:cNvPr id="135" name="Oval 134">
                    <a:extLst>
                      <a:ext uri="{FF2B5EF4-FFF2-40B4-BE49-F238E27FC236}">
                        <a16:creationId xmlns:a16="http://schemas.microsoft.com/office/drawing/2014/main" id="{DC4F02A5-DCE0-4D03-B07C-1AB9BBB1A7EB}"/>
                      </a:ext>
                    </a:extLst>
                  </p:cNvPr>
                  <p:cNvSpPr/>
                  <p:nvPr/>
                </p:nvSpPr>
                <p:spPr>
                  <a:xfrm>
                    <a:off x="5389580" y="1426052"/>
                    <a:ext cx="914400" cy="9144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39B6A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36" name="Graphic 135" descr="User outline">
                    <a:extLst>
                      <a:ext uri="{FF2B5EF4-FFF2-40B4-BE49-F238E27FC236}">
                        <a16:creationId xmlns:a16="http://schemas.microsoft.com/office/drawing/2014/main" id="{70E26D54-9B13-4468-84EF-3F3F2E9B13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52368" y="1524700"/>
                    <a:ext cx="822960" cy="8229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F263905B-830A-413F-8D53-D46B1226B730}"/>
                    </a:ext>
                  </a:extLst>
                </p:cNvPr>
                <p:cNvGrpSpPr/>
                <p:nvPr/>
              </p:nvGrpSpPr>
              <p:grpSpPr>
                <a:xfrm>
                  <a:off x="860118" y="3516348"/>
                  <a:ext cx="548640" cy="548640"/>
                  <a:chOff x="5389580" y="1426052"/>
                  <a:chExt cx="914400" cy="914400"/>
                </a:xfrm>
              </p:grpSpPr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5B929A45-A571-40DF-AEF0-F0C6AD364A24}"/>
                      </a:ext>
                    </a:extLst>
                  </p:cNvPr>
                  <p:cNvSpPr/>
                  <p:nvPr/>
                </p:nvSpPr>
                <p:spPr>
                  <a:xfrm>
                    <a:off x="5389580" y="1426052"/>
                    <a:ext cx="914400" cy="9144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39B6A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34" name="Graphic 133" descr="User outline">
                    <a:extLst>
                      <a:ext uri="{FF2B5EF4-FFF2-40B4-BE49-F238E27FC236}">
                        <a16:creationId xmlns:a16="http://schemas.microsoft.com/office/drawing/2014/main" id="{99C831DA-87CC-497C-95E3-C93C37E11E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52368" y="1506770"/>
                    <a:ext cx="822960" cy="82296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880B430-47EE-4FD9-A7A7-E1EA55D5E854}"/>
                  </a:ext>
                </a:extLst>
              </p:cNvPr>
              <p:cNvGrpSpPr/>
              <p:nvPr/>
            </p:nvGrpSpPr>
            <p:grpSpPr>
              <a:xfrm>
                <a:off x="1362424" y="4090979"/>
                <a:ext cx="548640" cy="548640"/>
                <a:chOff x="5389580" y="1426052"/>
                <a:chExt cx="914400" cy="914400"/>
              </a:xfrm>
            </p:grpSpPr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A77A5C51-7F2C-4F67-9D5F-0191B8D57F8B}"/>
                    </a:ext>
                  </a:extLst>
                </p:cNvPr>
                <p:cNvSpPr/>
                <p:nvPr/>
              </p:nvSpPr>
              <p:spPr>
                <a:xfrm>
                  <a:off x="5389580" y="1426052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39B6A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42" name="Graphic 141" descr="User outline">
                  <a:extLst>
                    <a:ext uri="{FF2B5EF4-FFF2-40B4-BE49-F238E27FC236}">
                      <a16:creationId xmlns:a16="http://schemas.microsoft.com/office/drawing/2014/main" id="{018E9E5A-A996-460D-A13B-CE85CF3EE6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2368" y="1488840"/>
                  <a:ext cx="822960" cy="822960"/>
                </a:xfrm>
                <a:prstGeom prst="rect">
                  <a:avLst/>
                </a:prstGeom>
              </p:spPr>
            </p:pic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552BE2B4-815E-438A-A704-EB8938EFFBE2}"/>
                  </a:ext>
                </a:extLst>
              </p:cNvPr>
              <p:cNvGrpSpPr/>
              <p:nvPr/>
            </p:nvGrpSpPr>
            <p:grpSpPr>
              <a:xfrm>
                <a:off x="2751306" y="3147060"/>
                <a:ext cx="548640" cy="548640"/>
                <a:chOff x="5389580" y="1426052"/>
                <a:chExt cx="914400" cy="914400"/>
              </a:xfrm>
            </p:grpSpPr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88FD78C9-B9DC-4BCE-B987-FA774985FD7E}"/>
                    </a:ext>
                  </a:extLst>
                </p:cNvPr>
                <p:cNvSpPr/>
                <p:nvPr/>
              </p:nvSpPr>
              <p:spPr>
                <a:xfrm>
                  <a:off x="5389580" y="1426052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BB8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45" name="Graphic 144" descr="User outline">
                  <a:extLst>
                    <a:ext uri="{FF2B5EF4-FFF2-40B4-BE49-F238E27FC236}">
                      <a16:creationId xmlns:a16="http://schemas.microsoft.com/office/drawing/2014/main" id="{64A9C023-E73E-41B9-8ADC-2052DFABC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2368" y="1488840"/>
                  <a:ext cx="822960" cy="822960"/>
                </a:xfrm>
                <a:prstGeom prst="rect">
                  <a:avLst/>
                </a:prstGeom>
              </p:spPr>
            </p:pic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AA3B8C4B-F0E0-49E2-AAA7-1399F5A5AA54}"/>
                  </a:ext>
                </a:extLst>
              </p:cNvPr>
              <p:cNvGrpSpPr/>
              <p:nvPr/>
            </p:nvGrpSpPr>
            <p:grpSpPr>
              <a:xfrm>
                <a:off x="2283264" y="2663759"/>
                <a:ext cx="1484725" cy="548640"/>
                <a:chOff x="2283264" y="2663759"/>
                <a:chExt cx="1484725" cy="54864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30EF0694-BCDA-4A4F-B743-5C27AA59D598}"/>
                    </a:ext>
                  </a:extLst>
                </p:cNvPr>
                <p:cNvGrpSpPr/>
                <p:nvPr/>
              </p:nvGrpSpPr>
              <p:grpSpPr>
                <a:xfrm>
                  <a:off x="3219349" y="2663759"/>
                  <a:ext cx="548640" cy="548640"/>
                  <a:chOff x="5389580" y="1426052"/>
                  <a:chExt cx="914400" cy="914400"/>
                </a:xfrm>
              </p:grpSpPr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F36CD64D-0596-4E46-8171-B9505C217881}"/>
                      </a:ext>
                    </a:extLst>
                  </p:cNvPr>
                  <p:cNvSpPr/>
                  <p:nvPr/>
                </p:nvSpPr>
                <p:spPr>
                  <a:xfrm>
                    <a:off x="5389580" y="1426052"/>
                    <a:ext cx="914400" cy="9144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FBB84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52" name="Graphic 151" descr="User outline">
                    <a:extLst>
                      <a:ext uri="{FF2B5EF4-FFF2-40B4-BE49-F238E27FC236}">
                        <a16:creationId xmlns:a16="http://schemas.microsoft.com/office/drawing/2014/main" id="{E8D494D9-40C2-4AE3-B5D8-E1A42658B5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52368" y="1470910"/>
                    <a:ext cx="822960" cy="8229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C5FF0857-9C85-4234-9B71-3A7518248DFD}"/>
                    </a:ext>
                  </a:extLst>
                </p:cNvPr>
                <p:cNvGrpSpPr/>
                <p:nvPr/>
              </p:nvGrpSpPr>
              <p:grpSpPr>
                <a:xfrm>
                  <a:off x="2283264" y="2663759"/>
                  <a:ext cx="548640" cy="548640"/>
                  <a:chOff x="5389580" y="1426052"/>
                  <a:chExt cx="914400" cy="914400"/>
                </a:xfrm>
              </p:grpSpPr>
              <p:sp>
                <p:nvSpPr>
                  <p:cNvPr id="149" name="Oval 148">
                    <a:extLst>
                      <a:ext uri="{FF2B5EF4-FFF2-40B4-BE49-F238E27FC236}">
                        <a16:creationId xmlns:a16="http://schemas.microsoft.com/office/drawing/2014/main" id="{A63EBD1A-0BB9-4517-8147-45397AB3EAC0}"/>
                      </a:ext>
                    </a:extLst>
                  </p:cNvPr>
                  <p:cNvSpPr/>
                  <p:nvPr/>
                </p:nvSpPr>
                <p:spPr>
                  <a:xfrm>
                    <a:off x="5389580" y="1426052"/>
                    <a:ext cx="914400" cy="9144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FBB84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50" name="Graphic 149" descr="User outline">
                    <a:extLst>
                      <a:ext uri="{FF2B5EF4-FFF2-40B4-BE49-F238E27FC236}">
                        <a16:creationId xmlns:a16="http://schemas.microsoft.com/office/drawing/2014/main" id="{80E58DBF-1CA2-4F95-8F3B-89ACB7A3A2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52368" y="1470910"/>
                    <a:ext cx="822960" cy="82296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796DF0C8-2F49-42E3-83A7-82B047BAB3DA}"/>
                  </a:ext>
                </a:extLst>
              </p:cNvPr>
              <p:cNvGrpSpPr/>
              <p:nvPr/>
            </p:nvGrpSpPr>
            <p:grpSpPr>
              <a:xfrm>
                <a:off x="2903288" y="4747695"/>
                <a:ext cx="548640" cy="548640"/>
                <a:chOff x="5389580" y="1426052"/>
                <a:chExt cx="914400" cy="914400"/>
              </a:xfrm>
            </p:grpSpPr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EBFF61E2-F9DB-4C41-AFCC-D9E71EFB660F}"/>
                    </a:ext>
                  </a:extLst>
                </p:cNvPr>
                <p:cNvSpPr/>
                <p:nvPr/>
              </p:nvSpPr>
              <p:spPr>
                <a:xfrm>
                  <a:off x="5389580" y="1426052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BB8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55" name="Graphic 154" descr="User outline">
                  <a:extLst>
                    <a:ext uri="{FF2B5EF4-FFF2-40B4-BE49-F238E27FC236}">
                      <a16:creationId xmlns:a16="http://schemas.microsoft.com/office/drawing/2014/main" id="{CA4FF221-59C2-465B-AFCC-B3B3D960F7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2368" y="1488840"/>
                  <a:ext cx="822960" cy="822960"/>
                </a:xfrm>
                <a:prstGeom prst="rect">
                  <a:avLst/>
                </a:prstGeom>
              </p:spPr>
            </p:pic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40A0591-9090-4E02-ACE0-9F23349F9E78}"/>
                  </a:ext>
                </a:extLst>
              </p:cNvPr>
              <p:cNvGrpSpPr/>
              <p:nvPr/>
            </p:nvGrpSpPr>
            <p:grpSpPr>
              <a:xfrm>
                <a:off x="2047282" y="4747695"/>
                <a:ext cx="548640" cy="548640"/>
                <a:chOff x="5389580" y="1426052"/>
                <a:chExt cx="914400" cy="914400"/>
              </a:xfrm>
            </p:grpSpPr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D38D9DB4-337A-4A0D-BB62-6940910CDBB7}"/>
                    </a:ext>
                  </a:extLst>
                </p:cNvPr>
                <p:cNvSpPr/>
                <p:nvPr/>
              </p:nvSpPr>
              <p:spPr>
                <a:xfrm>
                  <a:off x="5389580" y="1426052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BB8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58" name="Graphic 157" descr="User outline">
                  <a:extLst>
                    <a:ext uri="{FF2B5EF4-FFF2-40B4-BE49-F238E27FC236}">
                      <a16:creationId xmlns:a16="http://schemas.microsoft.com/office/drawing/2014/main" id="{D5547B3E-7EDF-403D-A557-1D03EEBCDF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2368" y="1488840"/>
                  <a:ext cx="822960" cy="822960"/>
                </a:xfrm>
                <a:prstGeom prst="rect">
                  <a:avLst/>
                </a:prstGeom>
              </p:spPr>
            </p:pic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6203DB0B-B84F-42F1-91C3-99A47917D8EE}"/>
                  </a:ext>
                </a:extLst>
              </p:cNvPr>
              <p:cNvGrpSpPr/>
              <p:nvPr/>
            </p:nvGrpSpPr>
            <p:grpSpPr>
              <a:xfrm>
                <a:off x="760631" y="5146793"/>
                <a:ext cx="274320" cy="274320"/>
                <a:chOff x="5389580" y="1426052"/>
                <a:chExt cx="914400" cy="914400"/>
              </a:xfrm>
            </p:grpSpPr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53C95152-A980-43CD-8136-F2EB3CB3F82C}"/>
                    </a:ext>
                  </a:extLst>
                </p:cNvPr>
                <p:cNvSpPr/>
                <p:nvPr/>
              </p:nvSpPr>
              <p:spPr>
                <a:xfrm>
                  <a:off x="5389580" y="1426052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39B6A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61" name="Graphic 160" descr="User outline">
                  <a:extLst>
                    <a:ext uri="{FF2B5EF4-FFF2-40B4-BE49-F238E27FC236}">
                      <a16:creationId xmlns:a16="http://schemas.microsoft.com/office/drawing/2014/main" id="{A8E168DD-CA99-4E5F-A1A2-A9D8AAADF4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2368" y="1488840"/>
                  <a:ext cx="822960" cy="822960"/>
                </a:xfrm>
                <a:prstGeom prst="rect">
                  <a:avLst/>
                </a:prstGeom>
              </p:spPr>
            </p:pic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17A82282-9C97-4F41-8319-D8296670552B}"/>
                  </a:ext>
                </a:extLst>
              </p:cNvPr>
              <p:cNvGrpSpPr/>
              <p:nvPr/>
            </p:nvGrpSpPr>
            <p:grpSpPr>
              <a:xfrm>
                <a:off x="766030" y="5484541"/>
                <a:ext cx="274320" cy="274320"/>
                <a:chOff x="5389580" y="1426052"/>
                <a:chExt cx="914400" cy="914400"/>
              </a:xfrm>
            </p:grpSpPr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95D11C70-FCA8-40CB-9A71-3E2F5419C4D5}"/>
                    </a:ext>
                  </a:extLst>
                </p:cNvPr>
                <p:cNvSpPr/>
                <p:nvPr/>
              </p:nvSpPr>
              <p:spPr>
                <a:xfrm>
                  <a:off x="5389580" y="1426052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BB84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64" name="Graphic 163" descr="User outline">
                  <a:extLst>
                    <a:ext uri="{FF2B5EF4-FFF2-40B4-BE49-F238E27FC236}">
                      <a16:creationId xmlns:a16="http://schemas.microsoft.com/office/drawing/2014/main" id="{CA9C721C-A2DF-4A6E-AE76-B7C5465E9D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2368" y="1488840"/>
                  <a:ext cx="822960" cy="822960"/>
                </a:xfrm>
                <a:prstGeom prst="rect">
                  <a:avLst/>
                </a:prstGeom>
              </p:spPr>
            </p:pic>
          </p:grp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C258EF89-B51B-4196-AE74-062C08A073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6719" y="4622428"/>
                <a:ext cx="310563" cy="2716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A18F18E5-95AF-451B-A51A-D705129C6E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8572" y="3564779"/>
                <a:ext cx="390407" cy="13092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9234BCC4-54A9-45E0-8A4F-7F97C039C3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1473" y="2600999"/>
                <a:ext cx="241791" cy="19209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A68F85-C6A5-98C6-98FF-0F994F3BF7D2}"/>
                  </a:ext>
                </a:extLst>
              </p:cNvPr>
              <p:cNvSpPr txBox="1"/>
              <p:nvPr/>
            </p:nvSpPr>
            <p:spPr>
              <a:xfrm>
                <a:off x="2134581" y="3111098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776739" y="6022034"/>
              <a:ext cx="2949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Loury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1977;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Bourideu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1986;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Lin and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Dumin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1986; Putnam 2016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24055" y="1017590"/>
            <a:ext cx="3143250" cy="5281739"/>
            <a:chOff x="4524055" y="1017590"/>
            <a:chExt cx="3143250" cy="52817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C5F62BF-FB55-7839-1E90-C7D35DDDE97B}"/>
                </a:ext>
              </a:extLst>
            </p:cNvPr>
            <p:cNvGrpSpPr/>
            <p:nvPr/>
          </p:nvGrpSpPr>
          <p:grpSpPr>
            <a:xfrm>
              <a:off x="4524055" y="1017590"/>
              <a:ext cx="3143250" cy="4799643"/>
              <a:chOff x="4524055" y="1017590"/>
              <a:chExt cx="3143250" cy="4799643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9B13474F-2A5A-F92E-5F1C-20E5F4F656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83050" y="2295968"/>
                <a:ext cx="453617" cy="65258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5836872-0AB8-4F36-924D-CEE760D711A1}"/>
                  </a:ext>
                </a:extLst>
              </p:cNvPr>
              <p:cNvGrpSpPr/>
              <p:nvPr/>
            </p:nvGrpSpPr>
            <p:grpSpPr>
              <a:xfrm>
                <a:off x="5528390" y="2906333"/>
                <a:ext cx="1523109" cy="2555260"/>
                <a:chOff x="5528390" y="2906333"/>
                <a:chExt cx="1523109" cy="2555260"/>
              </a:xfrm>
            </p:grpSpPr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75FDEC89-D0CC-44E5-9CE6-8CCEBA96F2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66807" y="3481813"/>
                  <a:ext cx="431799" cy="8982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54BF8C51-15ED-4A39-946F-A41FDF689F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6000" y="4362023"/>
                  <a:ext cx="955499" cy="10995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F9B88E5E-569A-4BC2-A22C-A852A0B46C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28390" y="2906333"/>
                  <a:ext cx="861652" cy="55622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2BE3687-20EA-4928-9A68-76EF7A654029}"/>
                  </a:ext>
                </a:extLst>
              </p:cNvPr>
              <p:cNvGrpSpPr/>
              <p:nvPr/>
            </p:nvGrpSpPr>
            <p:grpSpPr>
              <a:xfrm>
                <a:off x="4876182" y="2319016"/>
                <a:ext cx="2295571" cy="3148574"/>
                <a:chOff x="4876182" y="2319016"/>
                <a:chExt cx="2295571" cy="3148574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F1FF1F7C-197C-4B1D-8501-FD119B1701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9904" y="2319016"/>
                  <a:ext cx="5237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E321799B-5864-4245-B7A7-7F66A46E31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76182" y="2327831"/>
                  <a:ext cx="306951" cy="55798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16579A49-56BB-4668-B1A7-032E5149EE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48053" y="3462556"/>
                  <a:ext cx="5237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25C5051D-5116-4DD2-95F2-0BB403CEBF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8606" y="5467590"/>
                  <a:ext cx="5237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49C2685E-0E9F-4489-94F6-E0F5AEF3C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52681" y="4404727"/>
                  <a:ext cx="314126" cy="55190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ECF74A33-15D5-4610-9623-9C72D348E6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95026" y="4380013"/>
                  <a:ext cx="349950" cy="57662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10634826-AC21-43BD-8D32-A47A4131AFC1}"/>
                  </a:ext>
                </a:extLst>
              </p:cNvPr>
              <p:cNvGrpSpPr/>
              <p:nvPr/>
            </p:nvGrpSpPr>
            <p:grpSpPr>
              <a:xfrm>
                <a:off x="4524055" y="1017590"/>
                <a:ext cx="3143250" cy="4799643"/>
                <a:chOff x="4524055" y="1017590"/>
                <a:chExt cx="3143250" cy="4529205"/>
              </a:xfrm>
            </p:grpSpPr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80AF28A-F666-408C-A04B-6B5828B004F5}"/>
                    </a:ext>
                  </a:extLst>
                </p:cNvPr>
                <p:cNvSpPr txBox="1"/>
                <p:nvPr/>
              </p:nvSpPr>
              <p:spPr>
                <a:xfrm>
                  <a:off x="4549938" y="1017590"/>
                  <a:ext cx="309148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Lucida Sans" panose="020B0602030504020204" pitchFamily="34" charset="0"/>
                    </a:rPr>
                    <a:t>Cohesiveness</a:t>
                  </a: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FE95B1DF-88F6-43B1-9EB9-08EA3677CBF8}"/>
                    </a:ext>
                  </a:extLst>
                </p:cNvPr>
                <p:cNvSpPr/>
                <p:nvPr/>
              </p:nvSpPr>
              <p:spPr>
                <a:xfrm>
                  <a:off x="4524055" y="1597558"/>
                  <a:ext cx="3143250" cy="3949237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9FB57F46-2EC8-4434-907B-0911D40C768E}"/>
                  </a:ext>
                </a:extLst>
              </p:cNvPr>
              <p:cNvGrpSpPr/>
              <p:nvPr/>
            </p:nvGrpSpPr>
            <p:grpSpPr>
              <a:xfrm>
                <a:off x="6951669" y="3194139"/>
                <a:ext cx="548640" cy="548640"/>
                <a:chOff x="5389580" y="1426052"/>
                <a:chExt cx="914400" cy="914400"/>
              </a:xfrm>
            </p:grpSpPr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1E5C3365-68AC-4D14-B8A6-884D166C9ADA}"/>
                    </a:ext>
                  </a:extLst>
                </p:cNvPr>
                <p:cNvSpPr/>
                <p:nvPr/>
              </p:nvSpPr>
              <p:spPr>
                <a:xfrm>
                  <a:off x="5389580" y="1426052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76" name="Graphic 175" descr="User outline">
                  <a:extLst>
                    <a:ext uri="{FF2B5EF4-FFF2-40B4-BE49-F238E27FC236}">
                      <a16:creationId xmlns:a16="http://schemas.microsoft.com/office/drawing/2014/main" id="{12622E19-B72C-45A4-8B02-13E18020E5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2368" y="1488840"/>
                  <a:ext cx="822960" cy="822960"/>
                </a:xfrm>
                <a:prstGeom prst="rect">
                  <a:avLst/>
                </a:prstGeom>
              </p:spPr>
            </p:pic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FCE19BD8-E2A9-482A-ACE6-270DEBC3587A}"/>
                  </a:ext>
                </a:extLst>
              </p:cNvPr>
              <p:cNvGrpSpPr/>
              <p:nvPr/>
            </p:nvGrpSpPr>
            <p:grpSpPr>
              <a:xfrm>
                <a:off x="6867422" y="5126566"/>
                <a:ext cx="548640" cy="548640"/>
                <a:chOff x="5389580" y="1426052"/>
                <a:chExt cx="914400" cy="914400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410F18B7-F25A-464F-A94E-44A37D95DA1D}"/>
                    </a:ext>
                  </a:extLst>
                </p:cNvPr>
                <p:cNvSpPr/>
                <p:nvPr/>
              </p:nvSpPr>
              <p:spPr>
                <a:xfrm>
                  <a:off x="5389580" y="1426052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79" name="Graphic 178" descr="User outline">
                  <a:extLst>
                    <a:ext uri="{FF2B5EF4-FFF2-40B4-BE49-F238E27FC236}">
                      <a16:creationId xmlns:a16="http://schemas.microsoft.com/office/drawing/2014/main" id="{16676551-C090-4AAA-B6CE-1A3A9019D8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2368" y="1488840"/>
                  <a:ext cx="822960" cy="822960"/>
                </a:xfrm>
                <a:prstGeom prst="rect">
                  <a:avLst/>
                </a:prstGeom>
              </p:spPr>
            </p:pic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0A8D5183-CB4F-4E05-A037-5A2C26EFE1EC}"/>
                  </a:ext>
                </a:extLst>
              </p:cNvPr>
              <p:cNvGrpSpPr/>
              <p:nvPr/>
            </p:nvGrpSpPr>
            <p:grpSpPr>
              <a:xfrm>
                <a:off x="6099413" y="5126566"/>
                <a:ext cx="548640" cy="548640"/>
                <a:chOff x="5389580" y="1426052"/>
                <a:chExt cx="914400" cy="914400"/>
              </a:xfrm>
            </p:grpSpPr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DA9CBB91-9E5D-4B2F-8BB0-2380F37DA634}"/>
                    </a:ext>
                  </a:extLst>
                </p:cNvPr>
                <p:cNvSpPr/>
                <p:nvPr/>
              </p:nvSpPr>
              <p:spPr>
                <a:xfrm>
                  <a:off x="5389580" y="1426052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82" name="Graphic 181" descr="User outline">
                  <a:extLst>
                    <a:ext uri="{FF2B5EF4-FFF2-40B4-BE49-F238E27FC236}">
                      <a16:creationId xmlns:a16="http://schemas.microsoft.com/office/drawing/2014/main" id="{01ACABF9-E355-431A-9AF0-CAEA19CE90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2368" y="1488840"/>
                  <a:ext cx="822960" cy="822960"/>
                </a:xfrm>
                <a:prstGeom prst="rect">
                  <a:avLst/>
                </a:prstGeom>
              </p:spPr>
            </p:pic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D100FC00-116F-4294-AE87-B0D5F79FD748}"/>
                  </a:ext>
                </a:extLst>
              </p:cNvPr>
              <p:cNvGrpSpPr/>
              <p:nvPr/>
            </p:nvGrpSpPr>
            <p:grpSpPr>
              <a:xfrm>
                <a:off x="6177705" y="3194139"/>
                <a:ext cx="548640" cy="548640"/>
                <a:chOff x="5389580" y="1426052"/>
                <a:chExt cx="914400" cy="914400"/>
              </a:xfrm>
            </p:grpSpPr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016FD76A-962E-4A9E-8C8A-9E3EA53F3109}"/>
                    </a:ext>
                  </a:extLst>
                </p:cNvPr>
                <p:cNvSpPr/>
                <p:nvPr/>
              </p:nvSpPr>
              <p:spPr>
                <a:xfrm>
                  <a:off x="5389580" y="1426052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85" name="Graphic 184" descr="User outline">
                  <a:extLst>
                    <a:ext uri="{FF2B5EF4-FFF2-40B4-BE49-F238E27FC236}">
                      <a16:creationId xmlns:a16="http://schemas.microsoft.com/office/drawing/2014/main" id="{EC2C9B7D-AEE4-4ED7-82BE-C856533F57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2368" y="1488840"/>
                  <a:ext cx="822960" cy="822960"/>
                </a:xfrm>
                <a:prstGeom prst="rect">
                  <a:avLst/>
                </a:prstGeom>
              </p:spPr>
            </p:pic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41B34D0E-DE1C-4785-B713-7D21E3D8FBFB}"/>
                  </a:ext>
                </a:extLst>
              </p:cNvPr>
              <p:cNvGrpSpPr/>
              <p:nvPr/>
            </p:nvGrpSpPr>
            <p:grpSpPr>
              <a:xfrm>
                <a:off x="4643776" y="2040036"/>
                <a:ext cx="1433254" cy="548640"/>
                <a:chOff x="4643776" y="2040036"/>
                <a:chExt cx="1433254" cy="548640"/>
              </a:xfrm>
            </p:grpSpPr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1E48D83B-6B95-4DEE-A671-D37114F9798E}"/>
                    </a:ext>
                  </a:extLst>
                </p:cNvPr>
                <p:cNvGrpSpPr/>
                <p:nvPr/>
              </p:nvGrpSpPr>
              <p:grpSpPr>
                <a:xfrm>
                  <a:off x="5528390" y="2040036"/>
                  <a:ext cx="548640" cy="548640"/>
                  <a:chOff x="5389580" y="1426052"/>
                  <a:chExt cx="914400" cy="914400"/>
                </a:xfrm>
              </p:grpSpPr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45BB6C52-9ABB-4AC9-A55A-00DD2FCCCA64}"/>
                      </a:ext>
                    </a:extLst>
                  </p:cNvPr>
                  <p:cNvSpPr/>
                  <p:nvPr/>
                </p:nvSpPr>
                <p:spPr>
                  <a:xfrm>
                    <a:off x="5389580" y="1426052"/>
                    <a:ext cx="914400" cy="9144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92" name="Graphic 191" descr="User outline">
                    <a:extLst>
                      <a:ext uri="{FF2B5EF4-FFF2-40B4-BE49-F238E27FC236}">
                        <a16:creationId xmlns:a16="http://schemas.microsoft.com/office/drawing/2014/main" id="{711E1DA7-608E-46CF-8EAB-7B7838688F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52368" y="1488840"/>
                    <a:ext cx="822960" cy="8229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9FF28DA5-5DFC-43DF-BB08-24CC235E17D6}"/>
                    </a:ext>
                  </a:extLst>
                </p:cNvPr>
                <p:cNvGrpSpPr/>
                <p:nvPr/>
              </p:nvGrpSpPr>
              <p:grpSpPr>
                <a:xfrm>
                  <a:off x="4643776" y="2040036"/>
                  <a:ext cx="548640" cy="548640"/>
                  <a:chOff x="5389580" y="1426052"/>
                  <a:chExt cx="914400" cy="914400"/>
                </a:xfrm>
              </p:grpSpPr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F080833D-AC90-474C-839F-D698510F145D}"/>
                      </a:ext>
                    </a:extLst>
                  </p:cNvPr>
                  <p:cNvSpPr/>
                  <p:nvPr/>
                </p:nvSpPr>
                <p:spPr>
                  <a:xfrm>
                    <a:off x="5389580" y="1426052"/>
                    <a:ext cx="914400" cy="9144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90" name="Graphic 189" descr="User outline">
                    <a:extLst>
                      <a:ext uri="{FF2B5EF4-FFF2-40B4-BE49-F238E27FC236}">
                        <a16:creationId xmlns:a16="http://schemas.microsoft.com/office/drawing/2014/main" id="{0FF8CB16-2266-4128-A773-87FF257AF4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52368" y="1488840"/>
                    <a:ext cx="822960" cy="82296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006CA160-EF21-40DB-AB25-DD6CCFD96880}"/>
                  </a:ext>
                </a:extLst>
              </p:cNvPr>
              <p:cNvGrpSpPr/>
              <p:nvPr/>
            </p:nvGrpSpPr>
            <p:grpSpPr>
              <a:xfrm>
                <a:off x="5086083" y="2677703"/>
                <a:ext cx="548640" cy="548640"/>
                <a:chOff x="5389580" y="1426052"/>
                <a:chExt cx="914400" cy="914400"/>
              </a:xfrm>
            </p:grpSpPr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D253E0AF-9FAB-40CF-8D3B-77F36F04D3A8}"/>
                    </a:ext>
                  </a:extLst>
                </p:cNvPr>
                <p:cNvSpPr/>
                <p:nvPr/>
              </p:nvSpPr>
              <p:spPr>
                <a:xfrm>
                  <a:off x="5389580" y="1426052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95" name="Graphic 194" descr="User outline">
                  <a:extLst>
                    <a:ext uri="{FF2B5EF4-FFF2-40B4-BE49-F238E27FC236}">
                      <a16:creationId xmlns:a16="http://schemas.microsoft.com/office/drawing/2014/main" id="{6EE8C87B-380D-4D54-81D0-D16B4B3600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2368" y="1488840"/>
                  <a:ext cx="822960" cy="822960"/>
                </a:xfrm>
                <a:prstGeom prst="rect">
                  <a:avLst/>
                </a:prstGeom>
              </p:spPr>
            </p:pic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94647096-0DDA-491D-AD44-126EAF8C1D34}"/>
                  </a:ext>
                </a:extLst>
              </p:cNvPr>
              <p:cNvGrpSpPr/>
              <p:nvPr/>
            </p:nvGrpSpPr>
            <p:grpSpPr>
              <a:xfrm>
                <a:off x="4796336" y="4049959"/>
                <a:ext cx="1471371" cy="548640"/>
                <a:chOff x="4796336" y="4049959"/>
                <a:chExt cx="1471371" cy="548640"/>
              </a:xfrm>
            </p:grpSpPr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EFDDEC8B-AA04-4287-870E-81AFA81C2E33}"/>
                    </a:ext>
                  </a:extLst>
                </p:cNvPr>
                <p:cNvGrpSpPr/>
                <p:nvPr/>
              </p:nvGrpSpPr>
              <p:grpSpPr>
                <a:xfrm>
                  <a:off x="5719067" y="4049959"/>
                  <a:ext cx="548640" cy="548640"/>
                  <a:chOff x="5389580" y="1426052"/>
                  <a:chExt cx="914400" cy="914400"/>
                </a:xfrm>
              </p:grpSpPr>
              <p:sp>
                <p:nvSpPr>
                  <p:cNvPr id="201" name="Oval 200">
                    <a:extLst>
                      <a:ext uri="{FF2B5EF4-FFF2-40B4-BE49-F238E27FC236}">
                        <a16:creationId xmlns:a16="http://schemas.microsoft.com/office/drawing/2014/main" id="{0A3F4DD0-E293-405D-875C-FD9D7C7C3575}"/>
                      </a:ext>
                    </a:extLst>
                  </p:cNvPr>
                  <p:cNvSpPr/>
                  <p:nvPr/>
                </p:nvSpPr>
                <p:spPr>
                  <a:xfrm>
                    <a:off x="5389580" y="1426052"/>
                    <a:ext cx="914400" cy="9144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02" name="Graphic 201" descr="User outline">
                    <a:extLst>
                      <a:ext uri="{FF2B5EF4-FFF2-40B4-BE49-F238E27FC236}">
                        <a16:creationId xmlns:a16="http://schemas.microsoft.com/office/drawing/2014/main" id="{A06E9CDF-CD98-4308-98B9-FCB29908F4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52368" y="1488840"/>
                    <a:ext cx="822960" cy="8229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id="{0E1E7EE8-87B5-42E7-A670-AB7A178F4540}"/>
                    </a:ext>
                  </a:extLst>
                </p:cNvPr>
                <p:cNvGrpSpPr/>
                <p:nvPr/>
              </p:nvGrpSpPr>
              <p:grpSpPr>
                <a:xfrm>
                  <a:off x="4796336" y="4049959"/>
                  <a:ext cx="548640" cy="548640"/>
                  <a:chOff x="5389580" y="1426052"/>
                  <a:chExt cx="914400" cy="914400"/>
                </a:xfrm>
              </p:grpSpPr>
              <p:sp>
                <p:nvSpPr>
                  <p:cNvPr id="199" name="Oval 198">
                    <a:extLst>
                      <a:ext uri="{FF2B5EF4-FFF2-40B4-BE49-F238E27FC236}">
                        <a16:creationId xmlns:a16="http://schemas.microsoft.com/office/drawing/2014/main" id="{F355C765-5FE8-4B8E-A8D4-C1007B244DBA}"/>
                      </a:ext>
                    </a:extLst>
                  </p:cNvPr>
                  <p:cNvSpPr/>
                  <p:nvPr/>
                </p:nvSpPr>
                <p:spPr>
                  <a:xfrm>
                    <a:off x="5389580" y="1426052"/>
                    <a:ext cx="914400" cy="9144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00" name="Graphic 199" descr="User outline">
                    <a:extLst>
                      <a:ext uri="{FF2B5EF4-FFF2-40B4-BE49-F238E27FC236}">
                        <a16:creationId xmlns:a16="http://schemas.microsoft.com/office/drawing/2014/main" id="{78BB90F4-9A3C-4319-B944-77972B4D94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52368" y="1488840"/>
                    <a:ext cx="822960" cy="82296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DD4822EA-9819-4632-B67F-57C676D0F2DA}"/>
                  </a:ext>
                </a:extLst>
              </p:cNvPr>
              <p:cNvGrpSpPr/>
              <p:nvPr/>
            </p:nvGrpSpPr>
            <p:grpSpPr>
              <a:xfrm>
                <a:off x="5257701" y="4671286"/>
                <a:ext cx="548640" cy="548640"/>
                <a:chOff x="5389580" y="1426052"/>
                <a:chExt cx="914400" cy="914400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4D7EB868-42FA-4B4B-A512-9381519C8BD1}"/>
                    </a:ext>
                  </a:extLst>
                </p:cNvPr>
                <p:cNvSpPr/>
                <p:nvPr/>
              </p:nvSpPr>
              <p:spPr>
                <a:xfrm>
                  <a:off x="5389580" y="1426052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05" name="Graphic 204" descr="User outline">
                  <a:extLst>
                    <a:ext uri="{FF2B5EF4-FFF2-40B4-BE49-F238E27FC236}">
                      <a16:creationId xmlns:a16="http://schemas.microsoft.com/office/drawing/2014/main" id="{7DFB2E09-825E-4A9A-9A17-C75E5ABEF9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2368" y="1488840"/>
                  <a:ext cx="822960" cy="822960"/>
                </a:xfrm>
                <a:prstGeom prst="rect">
                  <a:avLst/>
                </a:prstGeom>
              </p:spPr>
            </p:pic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4848113-9B9F-75A2-0AA4-44A71D508AB5}"/>
                  </a:ext>
                </a:extLst>
              </p:cNvPr>
              <p:cNvSpPr txBox="1"/>
              <p:nvPr/>
            </p:nvSpPr>
            <p:spPr>
              <a:xfrm>
                <a:off x="5545644" y="2520749"/>
                <a:ext cx="292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</p:grpSp>
        <p:sp>
          <p:nvSpPr>
            <p:cNvPr id="168" name="TextBox 167"/>
            <p:cNvSpPr txBox="1"/>
            <p:nvPr/>
          </p:nvSpPr>
          <p:spPr>
            <a:xfrm>
              <a:off x="4573180" y="5991552"/>
              <a:ext cx="2989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Coleman 1988; Jackson et al. 2012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311195" y="1017590"/>
            <a:ext cx="3455212" cy="5499618"/>
            <a:chOff x="8311195" y="1017590"/>
            <a:chExt cx="3455212" cy="549961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C9162F-5FD2-5F63-45F4-5586856A7F58}"/>
                </a:ext>
              </a:extLst>
            </p:cNvPr>
            <p:cNvGrpSpPr/>
            <p:nvPr/>
          </p:nvGrpSpPr>
          <p:grpSpPr>
            <a:xfrm>
              <a:off x="8372155" y="1017590"/>
              <a:ext cx="3394252" cy="4799643"/>
              <a:chOff x="8372155" y="1017590"/>
              <a:chExt cx="3394252" cy="4799643"/>
            </a:xfrm>
          </p:grpSpPr>
          <p:pic>
            <p:nvPicPr>
              <p:cNvPr id="87" name="Graphic 86" descr="Shield Tick with solid fill">
                <a:extLst>
                  <a:ext uri="{FF2B5EF4-FFF2-40B4-BE49-F238E27FC236}">
                    <a16:creationId xmlns:a16="http://schemas.microsoft.com/office/drawing/2014/main" id="{568AB76D-5C25-4715-959E-CB98E299F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468574" y="1478071"/>
                <a:ext cx="2297833" cy="2440774"/>
              </a:xfrm>
              <a:prstGeom prst="rect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04FB48D-1A15-4131-894E-CD718F0D61C3}"/>
                  </a:ext>
                </a:extLst>
              </p:cNvPr>
              <p:cNvSpPr txBox="1"/>
              <p:nvPr/>
            </p:nvSpPr>
            <p:spPr>
              <a:xfrm>
                <a:off x="8372155" y="1017590"/>
                <a:ext cx="3143250" cy="50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Lucida Sans" panose="020B0602030504020204" pitchFamily="34" charset="0"/>
                  </a:rPr>
                  <a:t>Civic Engagement</a:t>
                </a:r>
              </a:p>
            </p:txBody>
          </p:sp>
          <p:pic>
            <p:nvPicPr>
              <p:cNvPr id="90" name="Graphic 89" descr="Cheers with solid fill">
                <a:extLst>
                  <a:ext uri="{FF2B5EF4-FFF2-40B4-BE49-F238E27FC236}">
                    <a16:creationId xmlns:a16="http://schemas.microsoft.com/office/drawing/2014/main" id="{CC30729E-CE7B-433F-9606-2BE2F9AD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8476878">
                <a:off x="8378967" y="2524774"/>
                <a:ext cx="3147917" cy="2844178"/>
              </a:xfrm>
              <a:prstGeom prst="rect">
                <a:avLst/>
              </a:prstGeom>
            </p:spPr>
          </p:pic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A1E9E814-A2F1-49EB-993F-A907A916D94C}"/>
                  </a:ext>
                </a:extLst>
              </p:cNvPr>
              <p:cNvSpPr/>
              <p:nvPr/>
            </p:nvSpPr>
            <p:spPr>
              <a:xfrm>
                <a:off x="8372155" y="1646432"/>
                <a:ext cx="3143250" cy="417080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69" name="TextBox 168"/>
            <p:cNvSpPr txBox="1"/>
            <p:nvPr/>
          </p:nvSpPr>
          <p:spPr>
            <a:xfrm>
              <a:off x="8311195" y="5993988"/>
              <a:ext cx="29001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Putnam et al. 1994; Putnam 1995;</a:t>
              </a:r>
              <a:b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Glaeser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Laibson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Sacerdote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2002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639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DD78B9-293E-6A4F-9838-7F93C272EEE0}"/>
              </a:ext>
            </a:extLst>
          </p:cNvPr>
          <p:cNvSpPr txBox="1"/>
          <p:nvPr/>
        </p:nvSpPr>
        <p:spPr>
          <a:xfrm>
            <a:off x="0" y="79904"/>
            <a:ext cx="11807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prstClr val="black"/>
                </a:solidFill>
                <a:latin typeface="Lucida Sans" panose="020B0602030504020204" pitchFamily="34" charset="0"/>
              </a:rPr>
              <a:t>The research: Two Papers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0AA10-19A7-4819-9CCD-09B09ADB474C}"/>
              </a:ext>
            </a:extLst>
          </p:cNvPr>
          <p:cNvSpPr txBox="1"/>
          <p:nvPr/>
        </p:nvSpPr>
        <p:spPr>
          <a:xfrm>
            <a:off x="3171825" y="2544715"/>
            <a:ext cx="7079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baseline="0" dirty="0">
                <a:solidFill>
                  <a:srgbClr val="000000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Analyze </a:t>
            </a:r>
            <a:r>
              <a:rPr lang="en-US" sz="2000" b="1" baseline="0" dirty="0">
                <a:latin typeface="Lucida Sans" panose="020B0602030504020204" pitchFamily="34" charset="0"/>
                <a:cs typeface="Arial" panose="020B0604020202020204" pitchFamily="34" charset="0"/>
              </a:rPr>
              <a:t>Associations</a:t>
            </a:r>
            <a:r>
              <a:rPr lang="en-US" sz="2000" b="1" baseline="0" dirty="0">
                <a:solidFill>
                  <a:srgbClr val="000000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 with </a:t>
            </a:r>
            <a:r>
              <a:rPr lang="en-US" sz="2000" b="1" baseline="0" dirty="0">
                <a:solidFill>
                  <a:srgbClr val="28B7A3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Economic Mobility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1F8905-BE5D-4EE0-A72C-27C27362D35B}"/>
              </a:ext>
            </a:extLst>
          </p:cNvPr>
          <p:cNvSpPr txBox="1"/>
          <p:nvPr/>
        </p:nvSpPr>
        <p:spPr>
          <a:xfrm>
            <a:off x="3171826" y="3992042"/>
            <a:ext cx="61817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baseline="0" dirty="0">
                <a:solidFill>
                  <a:srgbClr val="000000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Identify </a:t>
            </a:r>
            <a:r>
              <a:rPr lang="en-US" sz="2000" b="1" baseline="0" dirty="0">
                <a:solidFill>
                  <a:srgbClr val="28B7A3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Determinants</a:t>
            </a:r>
            <a:r>
              <a:rPr lang="en-US" sz="2000" b="1" baseline="0" dirty="0">
                <a:solidFill>
                  <a:srgbClr val="000000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 </a:t>
            </a:r>
            <a:r>
              <a:rPr lang="en-US" sz="2000" b="1" baseline="0" dirty="0">
                <a:latin typeface="Lucida Sans" panose="020B0602030504020204" pitchFamily="34" charset="0"/>
                <a:cs typeface="Arial" panose="020B0604020202020204" pitchFamily="34" charset="0"/>
              </a:rPr>
              <a:t>of Social Connections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204A5-F95B-4626-A49F-A9FD66029920}"/>
              </a:ext>
            </a:extLst>
          </p:cNvPr>
          <p:cNvSpPr txBox="1"/>
          <p:nvPr/>
        </p:nvSpPr>
        <p:spPr>
          <a:xfrm>
            <a:off x="3171826" y="1097388"/>
            <a:ext cx="82391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Clr>
                <a:srgbClr val="39B6A3"/>
              </a:buClr>
              <a:buNone/>
            </a:pPr>
            <a:r>
              <a:rPr lang="en-US" sz="2000" b="1" dirty="0">
                <a:solidFill>
                  <a:srgbClr val="28B7A3"/>
                </a:solidFill>
                <a:latin typeface="Lucida Sans" panose="020B06020305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Measure Social Capital </a:t>
            </a:r>
            <a:r>
              <a:rPr lang="en-US" sz="2000" b="1" dirty="0">
                <a:latin typeface="Lucida Sans" panose="020B06020305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Using Data from Facebook</a:t>
            </a:r>
          </a:p>
        </p:txBody>
      </p:sp>
      <p:pic>
        <p:nvPicPr>
          <p:cNvPr id="17" name="Graphic 16" descr="Network with solid fill">
            <a:extLst>
              <a:ext uri="{FF2B5EF4-FFF2-40B4-BE49-F238E27FC236}">
                <a16:creationId xmlns:a16="http://schemas.microsoft.com/office/drawing/2014/main" id="{A69E813B-4C34-47F5-81B8-6915935EF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3091" y="3677216"/>
            <a:ext cx="1085284" cy="1085284"/>
          </a:xfrm>
          <a:prstGeom prst="rect">
            <a:avLst/>
          </a:prstGeom>
        </p:spPr>
      </p:pic>
      <p:pic>
        <p:nvPicPr>
          <p:cNvPr id="23" name="Graphic 22" descr="Exponential Graph with solid fill">
            <a:extLst>
              <a:ext uri="{FF2B5EF4-FFF2-40B4-BE49-F238E27FC236}">
                <a16:creationId xmlns:a16="http://schemas.microsoft.com/office/drawing/2014/main" id="{FCEC1A82-7EBA-4B27-85EB-720355120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2333" y="2156095"/>
            <a:ext cx="1066800" cy="10668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2E92216-7925-4D24-BFFD-C6A3AE867D66}"/>
              </a:ext>
            </a:extLst>
          </p:cNvPr>
          <p:cNvCxnSpPr/>
          <p:nvPr/>
        </p:nvCxnSpPr>
        <p:spPr>
          <a:xfrm>
            <a:off x="2628900" y="781050"/>
            <a:ext cx="0" cy="5314950"/>
          </a:xfrm>
          <a:prstGeom prst="line">
            <a:avLst/>
          </a:prstGeom>
          <a:ln>
            <a:solidFill>
              <a:srgbClr val="28B7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AA6021B-5C44-4BEC-A66E-6234E13A6CC2}"/>
              </a:ext>
            </a:extLst>
          </p:cNvPr>
          <p:cNvGrpSpPr/>
          <p:nvPr/>
        </p:nvGrpSpPr>
        <p:grpSpPr>
          <a:xfrm>
            <a:off x="1238533" y="647700"/>
            <a:ext cx="914400" cy="1569660"/>
            <a:chOff x="1352550" y="647700"/>
            <a:chExt cx="914400" cy="156966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721A163-1720-4EC9-9DF1-03387E89D216}"/>
                </a:ext>
              </a:extLst>
            </p:cNvPr>
            <p:cNvSpPr/>
            <p:nvPr/>
          </p:nvSpPr>
          <p:spPr>
            <a:xfrm>
              <a:off x="1352550" y="781050"/>
              <a:ext cx="914400" cy="914400"/>
            </a:xfrm>
            <a:prstGeom prst="ellipse">
              <a:avLst/>
            </a:prstGeom>
            <a:solidFill>
              <a:srgbClr val="28B7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038495-9B8B-4828-9FDE-BBFF945135FD}"/>
                </a:ext>
              </a:extLst>
            </p:cNvPr>
            <p:cNvSpPr txBox="1"/>
            <p:nvPr/>
          </p:nvSpPr>
          <p:spPr>
            <a:xfrm>
              <a:off x="1600200" y="647700"/>
              <a:ext cx="952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852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7E9AF24-7BC6-4B8E-930F-F82A71EAC4EB}"/>
              </a:ext>
            </a:extLst>
          </p:cNvPr>
          <p:cNvGrpSpPr/>
          <p:nvPr/>
        </p:nvGrpSpPr>
        <p:grpSpPr>
          <a:xfrm>
            <a:off x="0" y="4101063"/>
            <a:ext cx="10693101" cy="1693586"/>
            <a:chOff x="0" y="3593054"/>
            <a:chExt cx="10693101" cy="220159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B1136-6F51-48AC-8287-A87E231D6148}"/>
                </a:ext>
              </a:extLst>
            </p:cNvPr>
            <p:cNvSpPr/>
            <p:nvPr/>
          </p:nvSpPr>
          <p:spPr>
            <a:xfrm>
              <a:off x="0" y="3863693"/>
              <a:ext cx="10553475" cy="1930956"/>
            </a:xfrm>
            <a:prstGeom prst="rect">
              <a:avLst/>
            </a:prstGeom>
            <a:solidFill>
              <a:srgbClr val="39B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EA179EF8-161F-416F-97AF-8751A774A7C5}"/>
                </a:ext>
              </a:extLst>
            </p:cNvPr>
            <p:cNvSpPr/>
            <p:nvPr/>
          </p:nvSpPr>
          <p:spPr>
            <a:xfrm>
              <a:off x="8380207" y="3593054"/>
              <a:ext cx="2312894" cy="2201595"/>
            </a:xfrm>
            <a:prstGeom prst="triangle">
              <a:avLst>
                <a:gd name="adj" fmla="val 954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7060544-589F-4FB4-9051-00EBABA3600C}"/>
              </a:ext>
            </a:extLst>
          </p:cNvPr>
          <p:cNvSpPr txBox="1">
            <a:spLocks/>
          </p:cNvSpPr>
          <p:nvPr/>
        </p:nvSpPr>
        <p:spPr>
          <a:xfrm>
            <a:off x="116958" y="4563581"/>
            <a:ext cx="10207256" cy="1439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panose="020B0602030504020204" pitchFamily="34" charset="0"/>
                <a:ea typeface="+mn-ea"/>
                <a:cs typeface="Arial" panose="020B0604020202020204" pitchFamily="34" charset="0"/>
              </a:rPr>
              <a:t>Measuring Social Capital</a:t>
            </a: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10850DE3-C728-4E15-9246-2EFEA0172127}"/>
              </a:ext>
            </a:extLst>
          </p:cNvPr>
          <p:cNvSpPr/>
          <p:nvPr/>
        </p:nvSpPr>
        <p:spPr>
          <a:xfrm>
            <a:off x="5220586" y="74431"/>
            <a:ext cx="1828800" cy="685800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Measurement of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Social Capital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DE0F9857-9756-4ACD-9910-7DC207A5145F}"/>
              </a:ext>
            </a:extLst>
          </p:cNvPr>
          <p:cNvSpPr/>
          <p:nvPr/>
        </p:nvSpPr>
        <p:spPr>
          <a:xfrm>
            <a:off x="8511946" y="74431"/>
            <a:ext cx="1828800" cy="685800"/>
          </a:xfrm>
          <a:prstGeom prst="chevron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Determinants of Economic Connectedness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9D73CC37-47E9-4C16-8E17-FBF9CDFCF1EA}"/>
              </a:ext>
            </a:extLst>
          </p:cNvPr>
          <p:cNvSpPr/>
          <p:nvPr/>
        </p:nvSpPr>
        <p:spPr>
          <a:xfrm>
            <a:off x="6866266" y="74431"/>
            <a:ext cx="1828800" cy="685800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Association with Economic Mobility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6C613BDC-9ADA-4C7F-92F9-93BE2830F519}"/>
              </a:ext>
            </a:extLst>
          </p:cNvPr>
          <p:cNvSpPr/>
          <p:nvPr/>
        </p:nvSpPr>
        <p:spPr>
          <a:xfrm>
            <a:off x="10157625" y="74431"/>
            <a:ext cx="1828800" cy="685800"/>
          </a:xfrm>
          <a:prstGeom prst="chevron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Targeting Interventions</a:t>
            </a:r>
          </a:p>
        </p:txBody>
      </p:sp>
    </p:spTree>
    <p:extLst>
      <p:ext uri="{BB962C8B-B14F-4D97-AF65-F5344CB8AC3E}">
        <p14:creationId xmlns:p14="http://schemas.microsoft.com/office/powerpoint/2010/main" val="780304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537" y="1130461"/>
            <a:ext cx="10148734" cy="5410200"/>
          </a:xfrm>
        </p:spPr>
        <p:txBody>
          <a:bodyPr>
            <a:normAutofit/>
          </a:bodyPr>
          <a:lstStyle/>
          <a:p>
            <a:pPr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Baseline analysis sample</a:t>
            </a: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U.S. Facebook users between ages 25–44 as of May 28, 2022</a:t>
            </a:r>
          </a:p>
          <a:p>
            <a:pPr marL="457200" lvl="1" indent="0">
              <a:buClr>
                <a:srgbClr val="39B6A3"/>
              </a:buClr>
              <a:buNone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72.2 million individuals, 21 billion friendships: </a:t>
            </a:r>
            <a:r>
              <a:rPr lang="en-US" sz="2000" b="1" dirty="0">
                <a:solidFill>
                  <a:srgbClr val="33B9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84% coverage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25–44-year-old population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0" y="90713"/>
            <a:ext cx="9144000" cy="1020763"/>
          </a:xfrm>
          <a:prstGeom prst="rect">
            <a:avLst/>
          </a:prstGeom>
        </p:spPr>
        <p:txBody>
          <a:bodyPr vert="horz" lIns="91368" tIns="45718" rIns="91368" bIns="45718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35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55B0D-62B5-9B4A-B166-222C105AD9AD}"/>
              </a:ext>
            </a:extLst>
          </p:cNvPr>
          <p:cNvSpPr txBox="1"/>
          <p:nvPr/>
        </p:nvSpPr>
        <p:spPr>
          <a:xfrm>
            <a:off x="0" y="79904"/>
            <a:ext cx="11807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0"/>
                <a:ea typeface="+mn-ea"/>
                <a:cs typeface="+mn-cs"/>
              </a:rPr>
              <a:t>Data and Sample Definitions</a:t>
            </a:r>
          </a:p>
        </p:txBody>
      </p:sp>
    </p:spTree>
    <p:extLst>
      <p:ext uri="{BB962C8B-B14F-4D97-AF65-F5344CB8AC3E}">
        <p14:creationId xmlns:p14="http://schemas.microsoft.com/office/powerpoint/2010/main" val="4057717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493" y="1219135"/>
            <a:ext cx="10630317" cy="5410200"/>
          </a:xfrm>
        </p:spPr>
        <p:txBody>
          <a:bodyPr>
            <a:normAutofit/>
          </a:bodyPr>
          <a:lstStyle/>
          <a:p>
            <a:pPr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Begin by measuring </a:t>
            </a:r>
            <a:r>
              <a:rPr lang="en-US" sz="2000" b="1" dirty="0">
                <a:solidFill>
                  <a:srgbClr val="39B6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economic connectedness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to what extent are individuals from low- vs. high-SES backgrounds friends with each other?</a:t>
            </a: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2">
              <a:spcBef>
                <a:spcPts val="1000"/>
              </a:spcBef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reasons that economic connectedness might matter for outcomes: information, influence on aspirations and preferences, job referrals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[e.g., Case and Katz 1991,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Glaeser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Sacerdote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Scheinkman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1996,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Cherng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Calarco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Kao 2013,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Pallais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2014, Burks et al. 2015, Putnam 2016, …]</a:t>
            </a:r>
            <a:b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0" y="90713"/>
            <a:ext cx="9144000" cy="1020763"/>
          </a:xfrm>
          <a:prstGeom prst="rect">
            <a:avLst/>
          </a:prstGeom>
        </p:spPr>
        <p:txBody>
          <a:bodyPr vert="horz" lIns="91368" tIns="45718" rIns="91368" bIns="45718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35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2C4B80-3363-F74B-A432-C3B0C1090C32}"/>
              </a:ext>
            </a:extLst>
          </p:cNvPr>
          <p:cNvSpPr txBox="1"/>
          <p:nvPr/>
        </p:nvSpPr>
        <p:spPr>
          <a:xfrm>
            <a:off x="0" y="79904"/>
            <a:ext cx="11807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0"/>
                <a:ea typeface="+mn-ea"/>
                <a:cs typeface="+mn-cs"/>
              </a:rPr>
              <a:t>Economic Connectedness</a:t>
            </a:r>
          </a:p>
        </p:txBody>
      </p:sp>
    </p:spTree>
    <p:extLst>
      <p:ext uri="{BB962C8B-B14F-4D97-AF65-F5344CB8AC3E}">
        <p14:creationId xmlns:p14="http://schemas.microsoft.com/office/powerpoint/2010/main" val="3831909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493" y="1099063"/>
            <a:ext cx="10522807" cy="5410200"/>
          </a:xfrm>
        </p:spPr>
        <p:txBody>
          <a:bodyPr>
            <a:normAutofit/>
          </a:bodyPr>
          <a:lstStyle/>
          <a:p>
            <a:pPr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 an index of socioeconomic status (SES) by combining several proxies: ZIP code, college, phone model price, …</a:t>
            </a: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Baseline measure: combination that best predicts median household income in block group (available for a subset of users) using a machine learning model</a:t>
            </a: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Rank users in the </a:t>
            </a:r>
            <a:r>
              <a:rPr lang="en-US" sz="2000" b="1" dirty="0">
                <a:solidFill>
                  <a:srgbClr val="39B6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distribution based on their predicted SES ranks relative to others in their cohort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63A34-1F9B-6E4D-BD71-9B082010191C}"/>
              </a:ext>
            </a:extLst>
          </p:cNvPr>
          <p:cNvSpPr txBox="1"/>
          <p:nvPr/>
        </p:nvSpPr>
        <p:spPr>
          <a:xfrm>
            <a:off x="0" y="79904"/>
            <a:ext cx="11807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0"/>
                <a:ea typeface="+mn-ea"/>
                <a:cs typeface="+mn-cs"/>
              </a:rPr>
              <a:t>Measuring Socioeconomic Status</a:t>
            </a:r>
          </a:p>
        </p:txBody>
      </p:sp>
    </p:spTree>
    <p:extLst>
      <p:ext uri="{BB962C8B-B14F-4D97-AF65-F5344CB8AC3E}">
        <p14:creationId xmlns:p14="http://schemas.microsoft.com/office/powerpoint/2010/main" val="3058990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78F34C-6574-2A4F-9AA0-4D4E742F64EF}"/>
              </a:ext>
            </a:extLst>
          </p:cNvPr>
          <p:cNvSpPr txBox="1"/>
          <p:nvPr/>
        </p:nvSpPr>
        <p:spPr>
          <a:xfrm>
            <a:off x="0" y="79904"/>
            <a:ext cx="11807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anose="020B0604020202020204" pitchFamily="34" charset="0"/>
              </a:rPr>
              <a:t>Benchmarking SES Predictions Using Publicly Available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AEF7D1-EB82-FAA9-612C-D6E9BAF9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349" y="734662"/>
            <a:ext cx="8363829" cy="61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53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047B9AF98F4845B6C94475DC5A64D9" ma:contentTypeVersion="14" ma:contentTypeDescription="Create a new document." ma:contentTypeScope="" ma:versionID="ce4b5740ddcd4fc48e0c8482c5cf8036">
  <xsd:schema xmlns:xsd="http://www.w3.org/2001/XMLSchema" xmlns:xs="http://www.w3.org/2001/XMLSchema" xmlns:p="http://schemas.microsoft.com/office/2006/metadata/properties" xmlns:ns3="00535f98-5b79-47b1-8f4f-c504002e37cf" xmlns:ns4="433af422-5cc6-4a39-af29-4d2d92169cdb" targetNamespace="http://schemas.microsoft.com/office/2006/metadata/properties" ma:root="true" ma:fieldsID="77ef872681fcb6a73ac3bc3e4ced3670" ns3:_="" ns4:_="">
    <xsd:import namespace="00535f98-5b79-47b1-8f4f-c504002e37cf"/>
    <xsd:import namespace="433af422-5cc6-4a39-af29-4d2d92169cd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535f98-5b79-47b1-8f4f-c504002e37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3af422-5cc6-4a39-af29-4d2d92169cd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0535f98-5b79-47b1-8f4f-c504002e37c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CE0330-1E8E-4BDD-8068-A00C12013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535f98-5b79-47b1-8f4f-c504002e37cf"/>
    <ds:schemaRef ds:uri="433af422-5cc6-4a39-af29-4d2d92169c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E7EF4C-CE32-4583-B920-3AEDFF518EFE}">
  <ds:schemaRefs>
    <ds:schemaRef ds:uri="00535f98-5b79-47b1-8f4f-c504002e37cf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433af422-5cc6-4a39-af29-4d2d92169cdb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26CB61C-42E0-4FE8-A446-E9B275505A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12827</TotalTime>
  <Words>1370</Words>
  <Application>Microsoft Office PowerPoint</Application>
  <PresentationFormat>Widescreen</PresentationFormat>
  <Paragraphs>185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Chalkboard</vt:lpstr>
      <vt:lpstr>Lucida Sans</vt:lpstr>
      <vt:lpstr>Wingdings</vt:lpstr>
      <vt:lpstr>Office Theme</vt:lpstr>
      <vt:lpstr>2_Office Theme</vt:lpstr>
      <vt:lpstr>4_Office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dc:creator>Matthew Jacob</dc:creator>
  <cp:lastModifiedBy>DIVYA AGGARWAL</cp:lastModifiedBy>
  <cp:revision>3042</cp:revision>
  <dcterms:created xsi:type="dcterms:W3CDTF">2019-05-15T17:18:16Z</dcterms:created>
  <dcterms:modified xsi:type="dcterms:W3CDTF">2024-11-08T21:15:16Z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0x01010038047B9AF98F4845B6C94475DC5A64D9</vt:lpwstr>
  </property>
</Properties>
</file>